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49"/>
  </p:notesMasterIdLst>
  <p:handoutMasterIdLst>
    <p:handoutMasterId r:id="rId50"/>
  </p:handoutMasterIdLst>
  <p:sldIdLst>
    <p:sldId id="266" r:id="rId2"/>
    <p:sldId id="321" r:id="rId3"/>
    <p:sldId id="323" r:id="rId4"/>
    <p:sldId id="322" r:id="rId5"/>
    <p:sldId id="267" r:id="rId6"/>
    <p:sldId id="268" r:id="rId7"/>
    <p:sldId id="270" r:id="rId8"/>
    <p:sldId id="272" r:id="rId9"/>
    <p:sldId id="274" r:id="rId10"/>
    <p:sldId id="275" r:id="rId11"/>
    <p:sldId id="276" r:id="rId12"/>
    <p:sldId id="278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3" r:id="rId26"/>
    <p:sldId id="294" r:id="rId27"/>
    <p:sldId id="295" r:id="rId28"/>
    <p:sldId id="296" r:id="rId29"/>
    <p:sldId id="297" r:id="rId30"/>
    <p:sldId id="298" r:id="rId31"/>
    <p:sldId id="299" r:id="rId32"/>
    <p:sldId id="301" r:id="rId33"/>
    <p:sldId id="303" r:id="rId34"/>
    <p:sldId id="304" r:id="rId35"/>
    <p:sldId id="305" r:id="rId36"/>
    <p:sldId id="306" r:id="rId37"/>
    <p:sldId id="307" r:id="rId38"/>
    <p:sldId id="308" r:id="rId39"/>
    <p:sldId id="309" r:id="rId40"/>
    <p:sldId id="310" r:id="rId41"/>
    <p:sldId id="311" r:id="rId42"/>
    <p:sldId id="312" r:id="rId43"/>
    <p:sldId id="313" r:id="rId44"/>
    <p:sldId id="314" r:id="rId45"/>
    <p:sldId id="315" r:id="rId46"/>
    <p:sldId id="316" r:id="rId47"/>
    <p:sldId id="317" r:id="rId48"/>
  </p:sldIdLst>
  <p:sldSz cx="9144000" cy="6858000" type="screen4x3"/>
  <p:notesSz cx="6858000" cy="9144000"/>
  <p:custDataLst>
    <p:tags r:id="rId5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2627487-ADF4-4071-9C20-DEE349E8E825}">
          <p14:sldIdLst>
            <p14:sldId id="266"/>
            <p14:sldId id="321"/>
            <p14:sldId id="323"/>
            <p14:sldId id="322"/>
            <p14:sldId id="267"/>
            <p14:sldId id="268"/>
            <p14:sldId id="270"/>
            <p14:sldId id="272"/>
            <p14:sldId id="274"/>
            <p14:sldId id="275"/>
            <p14:sldId id="276"/>
            <p14:sldId id="278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3"/>
            <p14:sldId id="294"/>
            <p14:sldId id="295"/>
            <p14:sldId id="296"/>
            <p14:sldId id="297"/>
            <p14:sldId id="298"/>
            <p14:sldId id="299"/>
            <p14:sldId id="301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00"/>
    <a:srgbClr val="CC6600"/>
    <a:srgbClr val="A95765"/>
    <a:srgbClr val="FF6600"/>
    <a:srgbClr val="FFFFFF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6902" autoAdjust="0"/>
    <p:restoredTop sz="99121" autoAdjust="0"/>
  </p:normalViewPr>
  <p:slideViewPr>
    <p:cSldViewPr>
      <p:cViewPr varScale="1">
        <p:scale>
          <a:sx n="74" d="100"/>
          <a:sy n="74" d="100"/>
        </p:scale>
        <p:origin x="62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ags" Target="tags/tag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/>
                <a:cs typeface="+mn-cs"/>
              </a:defRPr>
            </a:lvl1pPr>
          </a:lstStyle>
          <a:p>
            <a:pPr>
              <a:defRPr/>
            </a:pPr>
            <a:fld id="{76823861-1CDB-43DF-BE36-6B297A2B22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087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35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6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</p:sp>
      <p:sp>
        <p:nvSpPr>
          <p:cNvPr id="18437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8438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39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/>
                <a:cs typeface="+mn-cs"/>
              </a:defRPr>
            </a:lvl1pPr>
          </a:lstStyle>
          <a:p>
            <a:pPr>
              <a:defRPr/>
            </a:pPr>
            <a:fld id="{A6E6B910-820F-4DBA-A6CF-C4AAD5677A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5225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>
              <a:latin typeface="Times New Roman" pitchFamily="18" charset="0"/>
            </a:endParaRPr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B1EAA2-0347-435C-81D0-61898B3BA94F}" type="slidenum">
              <a:rPr lang="ru-RU" smtClean="0">
                <a:latin typeface="Times New Roman" pitchFamily="18" charset="0"/>
                <a:cs typeface="Arial"/>
              </a:rPr>
              <a:t>13</a:t>
            </a:fld>
            <a:endParaRPr lang="ru-RU" smtClean="0">
              <a:latin typeface="Times New Roman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8172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>
              <a:latin typeface="Times New Roman" pitchFamily="18" charset="0"/>
            </a:endParaRPr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6A7FF2-664F-4658-8664-07A5C9ACDCBD}" type="slidenum">
              <a:rPr lang="ru-RU" smtClean="0">
                <a:latin typeface="Times New Roman" pitchFamily="18" charset="0"/>
                <a:cs typeface="Arial"/>
              </a:rPr>
              <a:t>18</a:t>
            </a:fld>
            <a:endParaRPr lang="ru-RU" smtClean="0">
              <a:latin typeface="Times New Roman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9646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>
              <a:latin typeface="Times New Roman" pitchFamily="18" charset="0"/>
            </a:endParaRPr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A241DC-1B82-40EB-9B4F-69EE6DC1F479}" type="slidenum">
              <a:rPr lang="ru-RU" smtClean="0">
                <a:latin typeface="Times New Roman" pitchFamily="18" charset="0"/>
                <a:cs typeface="Arial"/>
              </a:rPr>
              <a:t>21</a:t>
            </a:fld>
            <a:endParaRPr lang="ru-RU" smtClean="0">
              <a:latin typeface="Times New Roman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95501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3250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>
              <a:latin typeface="Times New Roman" pitchFamily="18" charset="0"/>
            </a:endParaRPr>
          </a:p>
        </p:txBody>
      </p:sp>
      <p:sp>
        <p:nvSpPr>
          <p:cNvPr id="53251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AAB5D9-E382-4358-8DC1-95668272856A}" type="slidenum">
              <a:rPr lang="ru-RU" smtClean="0">
                <a:latin typeface="Times New Roman" pitchFamily="18" charset="0"/>
                <a:cs typeface="Arial"/>
              </a:rPr>
              <a:t>34</a:t>
            </a:fld>
            <a:endParaRPr lang="ru-RU" smtClean="0">
              <a:latin typeface="Times New Roman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92667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65538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>
              <a:latin typeface="Times New Roman" pitchFamily="18" charset="0"/>
            </a:endParaRPr>
          </a:p>
        </p:txBody>
      </p:sp>
      <p:sp>
        <p:nvSpPr>
          <p:cNvPr id="65539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977C80-AD51-48F5-8120-1E18420E7556}" type="slidenum">
              <a:rPr lang="ru-RU" smtClean="0">
                <a:latin typeface="Times New Roman" pitchFamily="18" charset="0"/>
                <a:cs typeface="Arial"/>
              </a:rPr>
              <a:t>45</a:t>
            </a:fld>
            <a:endParaRPr lang="ru-RU" smtClean="0">
              <a:latin typeface="Times New Roman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6899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70D8CB-B514-4FA4-98D1-AEB0962BE2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19938" y="228600"/>
            <a:ext cx="1871662" cy="60102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00188" y="228600"/>
            <a:ext cx="5467350" cy="60102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1C467-A970-4BD1-A91E-DB1C4B5BD0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6E727-55D3-41E1-A4DA-F3D08DDF24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00188" y="1524000"/>
            <a:ext cx="3668712" cy="4714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21300" y="1524000"/>
            <a:ext cx="3670300" cy="4714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0A0426-B751-44B1-A247-C5BB2BEB0B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3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17699-23BC-4E02-95C6-8BD766475D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C7D51-9281-4201-AF0C-BC33BBF7D6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62F498-5B0A-48C0-9E13-CD26903581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96D23-80EE-4DE6-86F7-E46F8EC348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BE303-501F-4B7D-BB2E-E65A855F5D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0ECDD-633D-4493-8C92-8AD792F930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/>
          <p:nvPr/>
        </p:nvGrpSpPr>
        <p:grpSpPr>
          <a:xfrm>
            <a:off x="0" y="-9525"/>
            <a:ext cx="1557338" cy="6878638"/>
            <a:chOff x="0" y="-6"/>
            <a:chExt cx="981" cy="4333"/>
          </a:xfrm>
        </p:grpSpPr>
        <p:sp>
          <p:nvSpPr>
            <p:cNvPr id="16387" name="Rectangle 3"/>
            <p:cNvSpPr>
              <a:spLocks noChangeArrowheads="1"/>
            </p:cNvSpPr>
            <p:nvPr/>
          </p:nvSpPr>
          <p:spPr bwMode="auto">
            <a:xfrm>
              <a:off x="453" y="2151"/>
              <a:ext cx="114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>
                <a:latin typeface="Times New Roman"/>
                <a:cs typeface="+mn-cs"/>
              </a:endParaRPr>
            </a:p>
          </p:txBody>
        </p:sp>
        <p:sp>
          <p:nvSpPr>
            <p:cNvPr id="16388" name="Rectangle 4"/>
            <p:cNvSpPr>
              <a:spLocks noChangeArrowheads="1"/>
            </p:cNvSpPr>
            <p:nvPr/>
          </p:nvSpPr>
          <p:spPr bwMode="auto">
            <a:xfrm>
              <a:off x="0" y="2151"/>
              <a:ext cx="221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kumimoji="1" lang="ru-RU" sz="2400">
                <a:latin typeface="Times New Roman"/>
                <a:cs typeface="+mn-cs"/>
              </a:endParaRPr>
            </a:p>
          </p:txBody>
        </p:sp>
        <p:sp>
          <p:nvSpPr>
            <p:cNvPr id="16389" name="Rectangle 5"/>
            <p:cNvSpPr>
              <a:spLocks noChangeArrowheads="1"/>
            </p:cNvSpPr>
            <p:nvPr/>
          </p:nvSpPr>
          <p:spPr bwMode="auto">
            <a:xfrm>
              <a:off x="222" y="2151"/>
              <a:ext cx="231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>
                <a:latin typeface="Times New Roman"/>
                <a:cs typeface="+mn-cs"/>
              </a:endParaRPr>
            </a:p>
          </p:txBody>
        </p:sp>
        <p:sp>
          <p:nvSpPr>
            <p:cNvPr id="16390" name="Rectangle 6"/>
            <p:cNvSpPr>
              <a:spLocks noChangeArrowheads="1"/>
            </p:cNvSpPr>
            <p:nvPr/>
          </p:nvSpPr>
          <p:spPr bwMode="auto">
            <a:xfrm>
              <a:off x="567" y="2160"/>
              <a:ext cx="204" cy="2161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kumimoji="1" lang="ru-RU" sz="2400">
                <a:latin typeface="Times New Roman"/>
                <a:cs typeface="+mn-cs"/>
              </a:endParaRPr>
            </a:p>
          </p:txBody>
        </p:sp>
        <p:sp>
          <p:nvSpPr>
            <p:cNvPr id="16391" name="Freeform 7"/>
            <p:cNvSpPr/>
            <p:nvPr/>
          </p:nvSpPr>
          <p:spPr bwMode="auto">
            <a:xfrm>
              <a:off x="222" y="2636"/>
              <a:ext cx="344" cy="647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1"/>
                </a:cxn>
                <a:cxn ang="0">
                  <a:pos x="146" y="366"/>
                </a:cxn>
                <a:cxn ang="0">
                  <a:pos x="50" y="475"/>
                </a:cxn>
                <a:cxn ang="0">
                  <a:pos x="30" y="505"/>
                </a:cxn>
                <a:cxn ang="0">
                  <a:pos x="17" y="535"/>
                </a:cxn>
                <a:cxn ang="0">
                  <a:pos x="10" y="582"/>
                </a:cxn>
                <a:cxn ang="0">
                  <a:pos x="0" y="646"/>
                </a:cxn>
                <a:cxn ang="0">
                  <a:pos x="0" y="365"/>
                </a:cxn>
                <a:cxn ang="0">
                  <a:pos x="5" y="392"/>
                </a:cxn>
                <a:cxn ang="0">
                  <a:pos x="10" y="404"/>
                </a:cxn>
                <a:cxn ang="0">
                  <a:pos x="20" y="410"/>
                </a:cxn>
                <a:cxn ang="0">
                  <a:pos x="30" y="413"/>
                </a:cxn>
                <a:cxn ang="0">
                  <a:pos x="45" y="413"/>
                </a:cxn>
                <a:cxn ang="0">
                  <a:pos x="60" y="407"/>
                </a:cxn>
                <a:cxn ang="0">
                  <a:pos x="257" y="190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7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1"/>
                  </a:lnTo>
                  <a:lnTo>
                    <a:pt x="146" y="366"/>
                  </a:lnTo>
                  <a:lnTo>
                    <a:pt x="50" y="475"/>
                  </a:lnTo>
                  <a:lnTo>
                    <a:pt x="30" y="505"/>
                  </a:lnTo>
                  <a:lnTo>
                    <a:pt x="17" y="535"/>
                  </a:lnTo>
                  <a:lnTo>
                    <a:pt x="10" y="582"/>
                  </a:lnTo>
                  <a:lnTo>
                    <a:pt x="0" y="646"/>
                  </a:lnTo>
                  <a:lnTo>
                    <a:pt x="0" y="365"/>
                  </a:lnTo>
                  <a:lnTo>
                    <a:pt x="5" y="392"/>
                  </a:lnTo>
                  <a:lnTo>
                    <a:pt x="10" y="404"/>
                  </a:lnTo>
                  <a:lnTo>
                    <a:pt x="20" y="410"/>
                  </a:lnTo>
                  <a:lnTo>
                    <a:pt x="30" y="413"/>
                  </a:lnTo>
                  <a:lnTo>
                    <a:pt x="45" y="413"/>
                  </a:lnTo>
                  <a:lnTo>
                    <a:pt x="60" y="407"/>
                  </a:lnTo>
                  <a:lnTo>
                    <a:pt x="257" y="190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>
                <a:latin typeface="Times New Roman"/>
                <a:cs typeface="+mn-cs"/>
              </a:endParaRPr>
            </a:p>
          </p:txBody>
        </p:sp>
        <p:sp>
          <p:nvSpPr>
            <p:cNvPr id="16392" name="Freeform 8"/>
            <p:cNvSpPr/>
            <p:nvPr/>
          </p:nvSpPr>
          <p:spPr bwMode="auto">
            <a:xfrm>
              <a:off x="222" y="2908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>
                <a:latin typeface="Times New Roman"/>
                <a:cs typeface="+mn-cs"/>
              </a:endParaRPr>
            </a:p>
          </p:txBody>
        </p:sp>
        <p:sp>
          <p:nvSpPr>
            <p:cNvPr id="16393" name="Freeform 9"/>
            <p:cNvSpPr/>
            <p:nvPr/>
          </p:nvSpPr>
          <p:spPr bwMode="auto">
            <a:xfrm>
              <a:off x="222" y="3165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>
                <a:latin typeface="Times New Roman"/>
                <a:cs typeface="+mn-cs"/>
              </a:endParaRPr>
            </a:p>
          </p:txBody>
        </p:sp>
        <p:sp>
          <p:nvSpPr>
            <p:cNvPr id="16394" name="Freeform 10"/>
            <p:cNvSpPr/>
            <p:nvPr/>
          </p:nvSpPr>
          <p:spPr bwMode="auto">
            <a:xfrm>
              <a:off x="222" y="3420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>
                <a:latin typeface="Times New Roman"/>
                <a:cs typeface="+mn-cs"/>
              </a:endParaRPr>
            </a:p>
          </p:txBody>
        </p:sp>
        <p:sp>
          <p:nvSpPr>
            <p:cNvPr id="16395" name="Freeform 11"/>
            <p:cNvSpPr/>
            <p:nvPr/>
          </p:nvSpPr>
          <p:spPr bwMode="auto">
            <a:xfrm>
              <a:off x="222" y="3677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>
                <a:latin typeface="Times New Roman"/>
                <a:cs typeface="+mn-cs"/>
              </a:endParaRPr>
            </a:p>
          </p:txBody>
        </p:sp>
        <p:sp>
          <p:nvSpPr>
            <p:cNvPr id="16396" name="Freeform 12"/>
            <p:cNvSpPr/>
            <p:nvPr/>
          </p:nvSpPr>
          <p:spPr bwMode="auto">
            <a:xfrm>
              <a:off x="301" y="3932"/>
              <a:ext cx="265" cy="392"/>
            </a:xfrm>
            <a:custGeom>
              <a:avLst/>
              <a:gdLst/>
              <a:ahLst/>
              <a:cxnLst>
                <a:cxn ang="0">
                  <a:pos x="264" y="52"/>
                </a:cxn>
                <a:cxn ang="0">
                  <a:pos x="264" y="194"/>
                </a:cxn>
                <a:cxn ang="0">
                  <a:pos x="256" y="188"/>
                </a:cxn>
                <a:cxn ang="0">
                  <a:pos x="236" y="188"/>
                </a:cxn>
                <a:cxn ang="0">
                  <a:pos x="221" y="194"/>
                </a:cxn>
                <a:cxn ang="0">
                  <a:pos x="205" y="209"/>
                </a:cxn>
                <a:cxn ang="0">
                  <a:pos x="162" y="261"/>
                </a:cxn>
                <a:cxn ang="0">
                  <a:pos x="66" y="366"/>
                </a:cxn>
                <a:cxn ang="0">
                  <a:pos x="45" y="391"/>
                </a:cxn>
                <a:cxn ang="0">
                  <a:pos x="0" y="391"/>
                </a:cxn>
                <a:cxn ang="0">
                  <a:pos x="178" y="190"/>
                </a:cxn>
                <a:cxn ang="0">
                  <a:pos x="218" y="138"/>
                </a:cxn>
                <a:cxn ang="0">
                  <a:pos x="233" y="111"/>
                </a:cxn>
                <a:cxn ang="0">
                  <a:pos x="246" y="84"/>
                </a:cxn>
                <a:cxn ang="0">
                  <a:pos x="256" y="39"/>
                </a:cxn>
                <a:cxn ang="0">
                  <a:pos x="264" y="0"/>
                </a:cxn>
                <a:cxn ang="0">
                  <a:pos x="264" y="117"/>
                </a:cxn>
              </a:cxnLst>
              <a:rect l="0" t="0" r="r" b="b"/>
              <a:pathLst>
                <a:path w="265" h="392">
                  <a:moveTo>
                    <a:pt x="264" y="52"/>
                  </a:moveTo>
                  <a:lnTo>
                    <a:pt x="264" y="194"/>
                  </a:lnTo>
                  <a:lnTo>
                    <a:pt x="256" y="188"/>
                  </a:lnTo>
                  <a:lnTo>
                    <a:pt x="236" y="188"/>
                  </a:lnTo>
                  <a:lnTo>
                    <a:pt x="221" y="194"/>
                  </a:lnTo>
                  <a:lnTo>
                    <a:pt x="205" y="209"/>
                  </a:lnTo>
                  <a:lnTo>
                    <a:pt x="162" y="261"/>
                  </a:lnTo>
                  <a:lnTo>
                    <a:pt x="66" y="366"/>
                  </a:lnTo>
                  <a:lnTo>
                    <a:pt x="45" y="391"/>
                  </a:lnTo>
                  <a:lnTo>
                    <a:pt x="0" y="391"/>
                  </a:lnTo>
                  <a:lnTo>
                    <a:pt x="178" y="190"/>
                  </a:lnTo>
                  <a:lnTo>
                    <a:pt x="218" y="138"/>
                  </a:lnTo>
                  <a:lnTo>
                    <a:pt x="233" y="111"/>
                  </a:lnTo>
                  <a:lnTo>
                    <a:pt x="246" y="84"/>
                  </a:lnTo>
                  <a:lnTo>
                    <a:pt x="256" y="39"/>
                  </a:lnTo>
                  <a:lnTo>
                    <a:pt x="264" y="0"/>
                  </a:lnTo>
                  <a:lnTo>
                    <a:pt x="264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>
                <a:latin typeface="Times New Roman"/>
                <a:cs typeface="+mn-cs"/>
              </a:endParaRPr>
            </a:p>
          </p:txBody>
        </p:sp>
        <p:sp>
          <p:nvSpPr>
            <p:cNvPr id="16397" name="Freeform 13"/>
            <p:cNvSpPr/>
            <p:nvPr/>
          </p:nvSpPr>
          <p:spPr bwMode="auto">
            <a:xfrm>
              <a:off x="222" y="2366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>
                <a:latin typeface="Times New Roman"/>
                <a:cs typeface="+mn-cs"/>
              </a:endParaRPr>
            </a:p>
          </p:txBody>
        </p:sp>
        <p:sp>
          <p:nvSpPr>
            <p:cNvPr id="16398" name="Freeform 14"/>
            <p:cNvSpPr/>
            <p:nvPr/>
          </p:nvSpPr>
          <p:spPr bwMode="auto">
            <a:xfrm>
              <a:off x="222" y="2151"/>
              <a:ext cx="346" cy="575"/>
            </a:xfrm>
            <a:custGeom>
              <a:avLst/>
              <a:gdLst/>
              <a:ahLst/>
              <a:cxnLst>
                <a:cxn ang="0">
                  <a:pos x="345" y="0"/>
                </a:cxn>
                <a:cxn ang="0">
                  <a:pos x="343" y="122"/>
                </a:cxn>
                <a:cxn ang="0">
                  <a:pos x="336" y="116"/>
                </a:cxn>
                <a:cxn ang="0">
                  <a:pos x="315" y="116"/>
                </a:cxn>
                <a:cxn ang="0">
                  <a:pos x="300" y="122"/>
                </a:cxn>
                <a:cxn ang="0">
                  <a:pos x="285" y="137"/>
                </a:cxn>
                <a:cxn ang="0">
                  <a:pos x="242" y="188"/>
                </a:cxn>
                <a:cxn ang="0">
                  <a:pos x="146" y="294"/>
                </a:cxn>
                <a:cxn ang="0">
                  <a:pos x="50" y="403"/>
                </a:cxn>
                <a:cxn ang="0">
                  <a:pos x="30" y="433"/>
                </a:cxn>
                <a:cxn ang="0">
                  <a:pos x="17" y="463"/>
                </a:cxn>
                <a:cxn ang="0">
                  <a:pos x="10" y="510"/>
                </a:cxn>
                <a:cxn ang="0">
                  <a:pos x="0" y="574"/>
                </a:cxn>
                <a:cxn ang="0">
                  <a:pos x="0" y="293"/>
                </a:cxn>
                <a:cxn ang="0">
                  <a:pos x="5" y="320"/>
                </a:cxn>
                <a:cxn ang="0">
                  <a:pos x="10" y="332"/>
                </a:cxn>
                <a:cxn ang="0">
                  <a:pos x="20" y="338"/>
                </a:cxn>
                <a:cxn ang="0">
                  <a:pos x="30" y="341"/>
                </a:cxn>
                <a:cxn ang="0">
                  <a:pos x="45" y="341"/>
                </a:cxn>
                <a:cxn ang="0">
                  <a:pos x="60" y="335"/>
                </a:cxn>
                <a:cxn ang="0">
                  <a:pos x="257" y="117"/>
                </a:cxn>
                <a:cxn ang="0">
                  <a:pos x="298" y="66"/>
                </a:cxn>
                <a:cxn ang="0">
                  <a:pos x="313" y="39"/>
                </a:cxn>
                <a:cxn ang="0">
                  <a:pos x="326" y="12"/>
                </a:cxn>
                <a:cxn ang="0">
                  <a:pos x="329" y="0"/>
                </a:cxn>
                <a:cxn ang="0">
                  <a:pos x="345" y="3"/>
                </a:cxn>
                <a:cxn ang="0">
                  <a:pos x="343" y="45"/>
                </a:cxn>
              </a:cxnLst>
              <a:rect l="0" t="0" r="r" b="b"/>
              <a:pathLst>
                <a:path w="346" h="575">
                  <a:moveTo>
                    <a:pt x="345" y="0"/>
                  </a:moveTo>
                  <a:lnTo>
                    <a:pt x="343" y="122"/>
                  </a:lnTo>
                  <a:lnTo>
                    <a:pt x="336" y="116"/>
                  </a:lnTo>
                  <a:lnTo>
                    <a:pt x="315" y="116"/>
                  </a:lnTo>
                  <a:lnTo>
                    <a:pt x="300" y="122"/>
                  </a:lnTo>
                  <a:lnTo>
                    <a:pt x="285" y="137"/>
                  </a:lnTo>
                  <a:lnTo>
                    <a:pt x="242" y="188"/>
                  </a:lnTo>
                  <a:lnTo>
                    <a:pt x="146" y="294"/>
                  </a:lnTo>
                  <a:lnTo>
                    <a:pt x="50" y="403"/>
                  </a:lnTo>
                  <a:lnTo>
                    <a:pt x="30" y="433"/>
                  </a:lnTo>
                  <a:lnTo>
                    <a:pt x="17" y="463"/>
                  </a:lnTo>
                  <a:lnTo>
                    <a:pt x="10" y="510"/>
                  </a:lnTo>
                  <a:lnTo>
                    <a:pt x="0" y="574"/>
                  </a:lnTo>
                  <a:lnTo>
                    <a:pt x="0" y="293"/>
                  </a:lnTo>
                  <a:lnTo>
                    <a:pt x="5" y="320"/>
                  </a:lnTo>
                  <a:lnTo>
                    <a:pt x="10" y="332"/>
                  </a:lnTo>
                  <a:lnTo>
                    <a:pt x="20" y="338"/>
                  </a:lnTo>
                  <a:lnTo>
                    <a:pt x="30" y="341"/>
                  </a:lnTo>
                  <a:lnTo>
                    <a:pt x="45" y="341"/>
                  </a:lnTo>
                  <a:lnTo>
                    <a:pt x="60" y="335"/>
                  </a:lnTo>
                  <a:lnTo>
                    <a:pt x="257" y="117"/>
                  </a:lnTo>
                  <a:lnTo>
                    <a:pt x="298" y="66"/>
                  </a:lnTo>
                  <a:lnTo>
                    <a:pt x="313" y="39"/>
                  </a:lnTo>
                  <a:lnTo>
                    <a:pt x="326" y="12"/>
                  </a:lnTo>
                  <a:lnTo>
                    <a:pt x="329" y="0"/>
                  </a:lnTo>
                  <a:lnTo>
                    <a:pt x="345" y="3"/>
                  </a:lnTo>
                  <a:lnTo>
                    <a:pt x="343" y="45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>
                <a:latin typeface="Times New Roman"/>
                <a:cs typeface="+mn-cs"/>
              </a:endParaRPr>
            </a:p>
          </p:txBody>
        </p:sp>
        <p:sp>
          <p:nvSpPr>
            <p:cNvPr id="16399" name="Rectangle 15"/>
            <p:cNvSpPr>
              <a:spLocks noChangeArrowheads="1"/>
            </p:cNvSpPr>
            <p:nvPr/>
          </p:nvSpPr>
          <p:spPr bwMode="auto">
            <a:xfrm>
              <a:off x="453" y="-3"/>
              <a:ext cx="114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>
                <a:latin typeface="Times New Roman"/>
                <a:cs typeface="+mn-cs"/>
              </a:endParaRPr>
            </a:p>
          </p:txBody>
        </p:sp>
        <p:sp>
          <p:nvSpPr>
            <p:cNvPr id="16400" name="Rectangle 16"/>
            <p:cNvSpPr>
              <a:spLocks noChangeArrowheads="1"/>
            </p:cNvSpPr>
            <p:nvPr/>
          </p:nvSpPr>
          <p:spPr bwMode="auto">
            <a:xfrm>
              <a:off x="0" y="-3"/>
              <a:ext cx="221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kumimoji="1" lang="ru-RU" sz="2400">
                <a:latin typeface="Times New Roman"/>
                <a:cs typeface="+mn-cs"/>
              </a:endParaRPr>
            </a:p>
          </p:txBody>
        </p:sp>
        <p:sp>
          <p:nvSpPr>
            <p:cNvPr id="16401" name="Rectangle 17"/>
            <p:cNvSpPr>
              <a:spLocks noChangeArrowheads="1"/>
            </p:cNvSpPr>
            <p:nvPr/>
          </p:nvSpPr>
          <p:spPr bwMode="auto">
            <a:xfrm>
              <a:off x="222" y="-3"/>
              <a:ext cx="231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>
                <a:latin typeface="Times New Roman"/>
                <a:cs typeface="+mn-cs"/>
              </a:endParaRPr>
            </a:p>
          </p:txBody>
        </p:sp>
        <p:sp>
          <p:nvSpPr>
            <p:cNvPr id="16402" name="Rectangle 18"/>
            <p:cNvSpPr>
              <a:spLocks noChangeArrowheads="1"/>
            </p:cNvSpPr>
            <p:nvPr/>
          </p:nvSpPr>
          <p:spPr bwMode="auto">
            <a:xfrm>
              <a:off x="567" y="-3"/>
              <a:ext cx="204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kumimoji="1" lang="ru-RU" sz="2400">
                <a:latin typeface="Times New Roman"/>
                <a:cs typeface="+mn-cs"/>
              </a:endParaRPr>
            </a:p>
          </p:txBody>
        </p:sp>
        <p:sp>
          <p:nvSpPr>
            <p:cNvPr id="16403" name="Freeform 19"/>
            <p:cNvSpPr/>
            <p:nvPr/>
          </p:nvSpPr>
          <p:spPr bwMode="auto">
            <a:xfrm>
              <a:off x="222" y="497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>
                <a:latin typeface="Times New Roman"/>
                <a:cs typeface="+mn-cs"/>
              </a:endParaRPr>
            </a:p>
          </p:txBody>
        </p:sp>
        <p:sp>
          <p:nvSpPr>
            <p:cNvPr id="16404" name="Freeform 20"/>
            <p:cNvSpPr/>
            <p:nvPr/>
          </p:nvSpPr>
          <p:spPr bwMode="auto">
            <a:xfrm>
              <a:off x="222" y="754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>
                <a:latin typeface="Times New Roman"/>
                <a:cs typeface="+mn-cs"/>
              </a:endParaRPr>
            </a:p>
          </p:txBody>
        </p:sp>
        <p:sp>
          <p:nvSpPr>
            <p:cNvPr id="16405" name="Freeform 21"/>
            <p:cNvSpPr/>
            <p:nvPr/>
          </p:nvSpPr>
          <p:spPr bwMode="auto">
            <a:xfrm>
              <a:off x="222" y="1010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>
                <a:latin typeface="Times New Roman"/>
                <a:cs typeface="+mn-cs"/>
              </a:endParaRPr>
            </a:p>
          </p:txBody>
        </p:sp>
        <p:sp>
          <p:nvSpPr>
            <p:cNvPr id="16406" name="Freeform 22"/>
            <p:cNvSpPr/>
            <p:nvPr/>
          </p:nvSpPr>
          <p:spPr bwMode="auto">
            <a:xfrm>
              <a:off x="222" y="1266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>
                <a:latin typeface="Times New Roman"/>
                <a:cs typeface="+mn-cs"/>
              </a:endParaRPr>
            </a:p>
          </p:txBody>
        </p:sp>
        <p:sp>
          <p:nvSpPr>
            <p:cNvPr id="16407" name="Freeform 23"/>
            <p:cNvSpPr/>
            <p:nvPr/>
          </p:nvSpPr>
          <p:spPr bwMode="auto">
            <a:xfrm>
              <a:off x="222" y="1522"/>
              <a:ext cx="344" cy="647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1"/>
                </a:cxn>
                <a:cxn ang="0">
                  <a:pos x="146" y="366"/>
                </a:cxn>
                <a:cxn ang="0">
                  <a:pos x="50" y="475"/>
                </a:cxn>
                <a:cxn ang="0">
                  <a:pos x="30" y="505"/>
                </a:cxn>
                <a:cxn ang="0">
                  <a:pos x="17" y="535"/>
                </a:cxn>
                <a:cxn ang="0">
                  <a:pos x="10" y="582"/>
                </a:cxn>
                <a:cxn ang="0">
                  <a:pos x="0" y="646"/>
                </a:cxn>
                <a:cxn ang="0">
                  <a:pos x="0" y="365"/>
                </a:cxn>
                <a:cxn ang="0">
                  <a:pos x="5" y="392"/>
                </a:cxn>
                <a:cxn ang="0">
                  <a:pos x="10" y="404"/>
                </a:cxn>
                <a:cxn ang="0">
                  <a:pos x="20" y="410"/>
                </a:cxn>
                <a:cxn ang="0">
                  <a:pos x="30" y="413"/>
                </a:cxn>
                <a:cxn ang="0">
                  <a:pos x="45" y="413"/>
                </a:cxn>
                <a:cxn ang="0">
                  <a:pos x="60" y="407"/>
                </a:cxn>
                <a:cxn ang="0">
                  <a:pos x="257" y="190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7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1"/>
                  </a:lnTo>
                  <a:lnTo>
                    <a:pt x="146" y="366"/>
                  </a:lnTo>
                  <a:lnTo>
                    <a:pt x="50" y="475"/>
                  </a:lnTo>
                  <a:lnTo>
                    <a:pt x="30" y="505"/>
                  </a:lnTo>
                  <a:lnTo>
                    <a:pt x="17" y="535"/>
                  </a:lnTo>
                  <a:lnTo>
                    <a:pt x="10" y="582"/>
                  </a:lnTo>
                  <a:lnTo>
                    <a:pt x="0" y="646"/>
                  </a:lnTo>
                  <a:lnTo>
                    <a:pt x="0" y="365"/>
                  </a:lnTo>
                  <a:lnTo>
                    <a:pt x="5" y="392"/>
                  </a:lnTo>
                  <a:lnTo>
                    <a:pt x="10" y="404"/>
                  </a:lnTo>
                  <a:lnTo>
                    <a:pt x="20" y="410"/>
                  </a:lnTo>
                  <a:lnTo>
                    <a:pt x="30" y="413"/>
                  </a:lnTo>
                  <a:lnTo>
                    <a:pt x="45" y="413"/>
                  </a:lnTo>
                  <a:lnTo>
                    <a:pt x="60" y="407"/>
                  </a:lnTo>
                  <a:lnTo>
                    <a:pt x="257" y="190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>
                <a:latin typeface="Times New Roman"/>
                <a:cs typeface="+mn-cs"/>
              </a:endParaRPr>
            </a:p>
          </p:txBody>
        </p:sp>
        <p:sp>
          <p:nvSpPr>
            <p:cNvPr id="16408" name="Freeform 24"/>
            <p:cNvSpPr/>
            <p:nvPr/>
          </p:nvSpPr>
          <p:spPr bwMode="auto">
            <a:xfrm>
              <a:off x="219" y="4178"/>
              <a:ext cx="349" cy="149"/>
            </a:xfrm>
            <a:custGeom>
              <a:avLst/>
              <a:gdLst/>
              <a:ahLst/>
              <a:cxnLst>
                <a:cxn ang="0">
                  <a:pos x="345" y="52"/>
                </a:cxn>
                <a:cxn ang="0">
                  <a:pos x="348" y="144"/>
                </a:cxn>
                <a:cxn ang="0">
                  <a:pos x="0" y="148"/>
                </a:cxn>
                <a:cxn ang="0">
                  <a:pos x="299" y="143"/>
                </a:cxn>
                <a:cxn ang="0">
                  <a:pos x="315" y="111"/>
                </a:cxn>
                <a:cxn ang="0">
                  <a:pos x="328" y="84"/>
                </a:cxn>
                <a:cxn ang="0">
                  <a:pos x="338" y="39"/>
                </a:cxn>
                <a:cxn ang="0">
                  <a:pos x="345" y="0"/>
                </a:cxn>
                <a:cxn ang="0">
                  <a:pos x="345" y="117"/>
                </a:cxn>
              </a:cxnLst>
              <a:rect l="0" t="0" r="r" b="b"/>
              <a:pathLst>
                <a:path w="349" h="149">
                  <a:moveTo>
                    <a:pt x="345" y="52"/>
                  </a:moveTo>
                  <a:lnTo>
                    <a:pt x="348" y="144"/>
                  </a:lnTo>
                  <a:lnTo>
                    <a:pt x="0" y="148"/>
                  </a:lnTo>
                  <a:lnTo>
                    <a:pt x="299" y="143"/>
                  </a:lnTo>
                  <a:lnTo>
                    <a:pt x="315" y="111"/>
                  </a:lnTo>
                  <a:lnTo>
                    <a:pt x="328" y="84"/>
                  </a:lnTo>
                  <a:lnTo>
                    <a:pt x="338" y="39"/>
                  </a:lnTo>
                  <a:lnTo>
                    <a:pt x="345" y="0"/>
                  </a:lnTo>
                  <a:lnTo>
                    <a:pt x="345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>
                <a:latin typeface="Times New Roman"/>
                <a:cs typeface="+mn-cs"/>
              </a:endParaRPr>
            </a:p>
          </p:txBody>
        </p:sp>
        <p:sp>
          <p:nvSpPr>
            <p:cNvPr id="16409" name="Freeform 25"/>
            <p:cNvSpPr/>
            <p:nvPr/>
          </p:nvSpPr>
          <p:spPr bwMode="auto">
            <a:xfrm>
              <a:off x="222" y="211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>
                <a:latin typeface="Times New Roman"/>
                <a:cs typeface="+mn-cs"/>
              </a:endParaRPr>
            </a:p>
          </p:txBody>
        </p:sp>
        <p:sp>
          <p:nvSpPr>
            <p:cNvPr id="16410" name="Freeform 26"/>
            <p:cNvSpPr/>
            <p:nvPr/>
          </p:nvSpPr>
          <p:spPr bwMode="auto">
            <a:xfrm>
              <a:off x="222" y="-3"/>
              <a:ext cx="346" cy="574"/>
            </a:xfrm>
            <a:custGeom>
              <a:avLst/>
              <a:gdLst/>
              <a:ahLst/>
              <a:cxnLst>
                <a:cxn ang="0">
                  <a:pos x="345" y="0"/>
                </a:cxn>
                <a:cxn ang="0">
                  <a:pos x="343" y="122"/>
                </a:cxn>
                <a:cxn ang="0">
                  <a:pos x="336" y="116"/>
                </a:cxn>
                <a:cxn ang="0">
                  <a:pos x="315" y="116"/>
                </a:cxn>
                <a:cxn ang="0">
                  <a:pos x="300" y="122"/>
                </a:cxn>
                <a:cxn ang="0">
                  <a:pos x="285" y="137"/>
                </a:cxn>
                <a:cxn ang="0">
                  <a:pos x="242" y="188"/>
                </a:cxn>
                <a:cxn ang="0">
                  <a:pos x="146" y="294"/>
                </a:cxn>
                <a:cxn ang="0">
                  <a:pos x="50" y="402"/>
                </a:cxn>
                <a:cxn ang="0">
                  <a:pos x="30" y="432"/>
                </a:cxn>
                <a:cxn ang="0">
                  <a:pos x="17" y="462"/>
                </a:cxn>
                <a:cxn ang="0">
                  <a:pos x="10" y="509"/>
                </a:cxn>
                <a:cxn ang="0">
                  <a:pos x="0" y="573"/>
                </a:cxn>
                <a:cxn ang="0">
                  <a:pos x="0" y="292"/>
                </a:cxn>
                <a:cxn ang="0">
                  <a:pos x="5" y="319"/>
                </a:cxn>
                <a:cxn ang="0">
                  <a:pos x="10" y="331"/>
                </a:cxn>
                <a:cxn ang="0">
                  <a:pos x="20" y="337"/>
                </a:cxn>
                <a:cxn ang="0">
                  <a:pos x="30" y="340"/>
                </a:cxn>
                <a:cxn ang="0">
                  <a:pos x="45" y="340"/>
                </a:cxn>
                <a:cxn ang="0">
                  <a:pos x="60" y="334"/>
                </a:cxn>
                <a:cxn ang="0">
                  <a:pos x="257" y="117"/>
                </a:cxn>
                <a:cxn ang="0">
                  <a:pos x="298" y="66"/>
                </a:cxn>
                <a:cxn ang="0">
                  <a:pos x="313" y="39"/>
                </a:cxn>
                <a:cxn ang="0">
                  <a:pos x="326" y="12"/>
                </a:cxn>
                <a:cxn ang="0">
                  <a:pos x="329" y="0"/>
                </a:cxn>
                <a:cxn ang="0">
                  <a:pos x="345" y="3"/>
                </a:cxn>
                <a:cxn ang="0">
                  <a:pos x="343" y="45"/>
                </a:cxn>
              </a:cxnLst>
              <a:rect l="0" t="0" r="r" b="b"/>
              <a:pathLst>
                <a:path w="346" h="574">
                  <a:moveTo>
                    <a:pt x="345" y="0"/>
                  </a:moveTo>
                  <a:lnTo>
                    <a:pt x="343" y="122"/>
                  </a:lnTo>
                  <a:lnTo>
                    <a:pt x="336" y="116"/>
                  </a:lnTo>
                  <a:lnTo>
                    <a:pt x="315" y="116"/>
                  </a:lnTo>
                  <a:lnTo>
                    <a:pt x="300" y="122"/>
                  </a:lnTo>
                  <a:lnTo>
                    <a:pt x="285" y="137"/>
                  </a:lnTo>
                  <a:lnTo>
                    <a:pt x="242" y="188"/>
                  </a:lnTo>
                  <a:lnTo>
                    <a:pt x="146" y="294"/>
                  </a:lnTo>
                  <a:lnTo>
                    <a:pt x="50" y="402"/>
                  </a:lnTo>
                  <a:lnTo>
                    <a:pt x="30" y="432"/>
                  </a:lnTo>
                  <a:lnTo>
                    <a:pt x="17" y="462"/>
                  </a:lnTo>
                  <a:lnTo>
                    <a:pt x="10" y="509"/>
                  </a:lnTo>
                  <a:lnTo>
                    <a:pt x="0" y="573"/>
                  </a:lnTo>
                  <a:lnTo>
                    <a:pt x="0" y="292"/>
                  </a:lnTo>
                  <a:lnTo>
                    <a:pt x="5" y="319"/>
                  </a:lnTo>
                  <a:lnTo>
                    <a:pt x="10" y="331"/>
                  </a:lnTo>
                  <a:lnTo>
                    <a:pt x="20" y="337"/>
                  </a:lnTo>
                  <a:lnTo>
                    <a:pt x="30" y="340"/>
                  </a:lnTo>
                  <a:lnTo>
                    <a:pt x="45" y="340"/>
                  </a:lnTo>
                  <a:lnTo>
                    <a:pt x="60" y="334"/>
                  </a:lnTo>
                  <a:lnTo>
                    <a:pt x="257" y="117"/>
                  </a:lnTo>
                  <a:lnTo>
                    <a:pt x="298" y="66"/>
                  </a:lnTo>
                  <a:lnTo>
                    <a:pt x="313" y="39"/>
                  </a:lnTo>
                  <a:lnTo>
                    <a:pt x="326" y="12"/>
                  </a:lnTo>
                  <a:lnTo>
                    <a:pt x="329" y="0"/>
                  </a:lnTo>
                  <a:lnTo>
                    <a:pt x="345" y="3"/>
                  </a:lnTo>
                  <a:lnTo>
                    <a:pt x="343" y="45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>
                <a:latin typeface="Times New Roman"/>
                <a:cs typeface="+mn-cs"/>
              </a:endParaRPr>
            </a:p>
          </p:txBody>
        </p:sp>
        <p:sp>
          <p:nvSpPr>
            <p:cNvPr id="16411" name="Freeform 27"/>
            <p:cNvSpPr/>
            <p:nvPr/>
          </p:nvSpPr>
          <p:spPr bwMode="auto">
            <a:xfrm>
              <a:off x="224" y="-6"/>
              <a:ext cx="154" cy="294"/>
            </a:xfrm>
            <a:custGeom>
              <a:avLst/>
              <a:gdLst/>
              <a:ahLst/>
              <a:cxnLst>
                <a:cxn ang="0">
                  <a:pos x="153" y="3"/>
                </a:cxn>
                <a:cxn ang="0">
                  <a:pos x="50" y="122"/>
                </a:cxn>
                <a:cxn ang="0">
                  <a:pos x="30" y="152"/>
                </a:cxn>
                <a:cxn ang="0">
                  <a:pos x="17" y="182"/>
                </a:cxn>
                <a:cxn ang="0">
                  <a:pos x="10" y="229"/>
                </a:cxn>
                <a:cxn ang="0">
                  <a:pos x="0" y="293"/>
                </a:cxn>
                <a:cxn ang="0">
                  <a:pos x="0" y="12"/>
                </a:cxn>
                <a:cxn ang="0">
                  <a:pos x="5" y="39"/>
                </a:cxn>
                <a:cxn ang="0">
                  <a:pos x="10" y="51"/>
                </a:cxn>
                <a:cxn ang="0">
                  <a:pos x="20" y="57"/>
                </a:cxn>
                <a:cxn ang="0">
                  <a:pos x="30" y="60"/>
                </a:cxn>
                <a:cxn ang="0">
                  <a:pos x="45" y="60"/>
                </a:cxn>
                <a:cxn ang="0">
                  <a:pos x="60" y="54"/>
                </a:cxn>
                <a:cxn ang="0">
                  <a:pos x="110" y="0"/>
                </a:cxn>
              </a:cxnLst>
              <a:rect l="0" t="0" r="r" b="b"/>
              <a:pathLst>
                <a:path w="154" h="294">
                  <a:moveTo>
                    <a:pt x="153" y="3"/>
                  </a:moveTo>
                  <a:lnTo>
                    <a:pt x="50" y="122"/>
                  </a:lnTo>
                  <a:lnTo>
                    <a:pt x="30" y="152"/>
                  </a:lnTo>
                  <a:lnTo>
                    <a:pt x="17" y="182"/>
                  </a:lnTo>
                  <a:lnTo>
                    <a:pt x="10" y="229"/>
                  </a:lnTo>
                  <a:lnTo>
                    <a:pt x="0" y="293"/>
                  </a:lnTo>
                  <a:lnTo>
                    <a:pt x="0" y="12"/>
                  </a:lnTo>
                  <a:lnTo>
                    <a:pt x="5" y="39"/>
                  </a:lnTo>
                  <a:lnTo>
                    <a:pt x="10" y="51"/>
                  </a:lnTo>
                  <a:lnTo>
                    <a:pt x="20" y="57"/>
                  </a:lnTo>
                  <a:lnTo>
                    <a:pt x="30" y="60"/>
                  </a:lnTo>
                  <a:lnTo>
                    <a:pt x="45" y="60"/>
                  </a:lnTo>
                  <a:lnTo>
                    <a:pt x="60" y="54"/>
                  </a:lnTo>
                  <a:lnTo>
                    <a:pt x="110" y="0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>
                <a:latin typeface="Times New Roman"/>
                <a:cs typeface="+mn-cs"/>
              </a:endParaRPr>
            </a:p>
          </p:txBody>
        </p:sp>
        <p:sp>
          <p:nvSpPr>
            <p:cNvPr id="16412" name="Freeform 28"/>
            <p:cNvSpPr/>
            <p:nvPr/>
          </p:nvSpPr>
          <p:spPr bwMode="auto">
            <a:xfrm>
              <a:off x="222" y="1796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>
                <a:latin typeface="Times New Roman"/>
                <a:cs typeface="+mn-cs"/>
              </a:endParaRPr>
            </a:p>
          </p:txBody>
        </p:sp>
        <p:sp>
          <p:nvSpPr>
            <p:cNvPr id="16413" name="Rectangle 29"/>
            <p:cNvSpPr>
              <a:spLocks noChangeArrowheads="1"/>
            </p:cNvSpPr>
            <p:nvPr/>
          </p:nvSpPr>
          <p:spPr bwMode="auto">
            <a:xfrm>
              <a:off x="771" y="0"/>
              <a:ext cx="210" cy="4319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>
                <a:latin typeface="Times New Roman"/>
                <a:cs typeface="+mn-cs"/>
              </a:endParaRPr>
            </a:p>
          </p:txBody>
        </p:sp>
        <p:sp>
          <p:nvSpPr>
            <p:cNvPr id="16414" name="Line 30"/>
            <p:cNvSpPr>
              <a:spLocks noChangeShapeType="1"/>
            </p:cNvSpPr>
            <p:nvPr/>
          </p:nvSpPr>
          <p:spPr bwMode="auto">
            <a:xfrm flipH="1">
              <a:off x="135" y="0"/>
              <a:ext cx="0" cy="4319"/>
            </a:xfrm>
            <a:prstGeom prst="line">
              <a:avLst/>
            </a:prstGeom>
            <a:noFill/>
            <a:ln w="12700" cap="sq">
              <a:solidFill>
                <a:schemeClr val="accent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>
                <a:latin typeface="Times New Roman"/>
                <a:cs typeface="+mn-cs"/>
              </a:endParaRPr>
            </a:p>
          </p:txBody>
        </p:sp>
        <p:sp>
          <p:nvSpPr>
            <p:cNvPr id="16415" name="Line 31"/>
            <p:cNvSpPr>
              <a:spLocks noChangeShapeType="1"/>
            </p:cNvSpPr>
            <p:nvPr/>
          </p:nvSpPr>
          <p:spPr bwMode="auto">
            <a:xfrm flipH="1">
              <a:off x="645" y="0"/>
              <a:ext cx="0" cy="4319"/>
            </a:xfrm>
            <a:prstGeom prst="line">
              <a:avLst/>
            </a:prstGeom>
            <a:noFill/>
            <a:ln w="12700" cap="sq">
              <a:solidFill>
                <a:schemeClr val="accent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>
                <a:latin typeface="Times New Roman"/>
                <a:cs typeface="+mn-cs"/>
              </a:endParaRPr>
            </a:p>
          </p:txBody>
        </p:sp>
      </p:grpSp>
      <p:sp>
        <p:nvSpPr>
          <p:cNvPr id="1027" name="Rectangle 32"/>
          <p:cNvSpPr>
            <a:spLocks noGrp="1" noChangeArrowheads="1"/>
          </p:cNvSpPr>
          <p:nvPr>
            <p:ph type="title"/>
          </p:nvPr>
        </p:nvSpPr>
        <p:spPr bwMode="auto">
          <a:xfrm>
            <a:off x="1500188" y="228600"/>
            <a:ext cx="7491412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3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00188" y="1524000"/>
            <a:ext cx="7491412" cy="4714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6418" name="Rectangle 3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7800" y="6324600"/>
            <a:ext cx="1409700" cy="4905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419" name="Rectangle 3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420" name="Rectangle 3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Times New Roman"/>
                <a:cs typeface="+mn-cs"/>
              </a:defRPr>
            </a:lvl1pPr>
          </a:lstStyle>
          <a:p>
            <a:pPr>
              <a:defRPr/>
            </a:pPr>
            <a:fld id="{993B917C-8C08-4418-890B-EF0E6F67D2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</p:sldLayoutIdLst>
  <p:transition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l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AdobeStock_87295134_1200x1200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29571" y="188640"/>
            <a:ext cx="7559675" cy="6269231"/>
          </a:xfrm>
          <a:prstGeom prst="rect">
            <a:avLst/>
          </a:prstGeom>
          <a:noFill/>
        </p:spPr>
      </p:pic>
      <p:sp>
        <p:nvSpPr>
          <p:cNvPr id="17413" name="WordArt 5"/>
          <p:cNvSpPr>
            <a:spLocks noChangeArrowheads="1" noChangeShapeType="1" noTextEdit="1"/>
          </p:cNvSpPr>
          <p:nvPr/>
        </p:nvSpPr>
        <p:spPr bwMode="auto">
          <a:xfrm>
            <a:off x="1835696" y="4404856"/>
            <a:ext cx="6972300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chemeClr val="tx1"/>
                  </a:solidFill>
                  <a:round/>
                </a:ln>
                <a:solidFill>
                  <a:srgbClr val="993300"/>
                </a:solidFill>
                <a:latin typeface="Calibri"/>
                <a:cs typeface="Calibri"/>
              </a:rPr>
              <a:t>Самые красивые библиотеки мира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23728" y="548680"/>
            <a:ext cx="612068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i="1" dirty="0" smtClean="0">
              <a:latin typeface="Georgia" pitchFamily="18" charset="0"/>
            </a:endParaRPr>
          </a:p>
          <a:p>
            <a:pPr algn="ctr"/>
            <a:r>
              <a:rPr lang="ru-RU" sz="3600" b="1" i="1" dirty="0">
                <a:solidFill>
                  <a:schemeClr val="tx2"/>
                </a:solidFill>
                <a:latin typeface="Georgia" panose="02040502050405020303" pitchFamily="18" charset="0"/>
              </a:rPr>
              <a:t>«Праздник «храма науки» - </a:t>
            </a:r>
            <a:endParaRPr lang="ru-RU" sz="3600" b="1" i="1" dirty="0" smtClean="0">
              <a:solidFill>
                <a:schemeClr val="tx2"/>
              </a:solidFill>
              <a:latin typeface="Georgia" pitchFamily="18" charset="0"/>
            </a:endParaRPr>
          </a:p>
          <a:p>
            <a:pPr algn="ctr"/>
            <a:r>
              <a:rPr lang="ru-RU" sz="3600" b="1" i="1" dirty="0" smtClean="0">
                <a:solidFill>
                  <a:schemeClr val="tx2"/>
                </a:solidFill>
                <a:latin typeface="Georgia" pitchFamily="18" charset="0"/>
              </a:rPr>
              <a:t>библиотеки</a:t>
            </a:r>
            <a:r>
              <a:rPr lang="ru-RU" sz="3600" b="1" i="1" dirty="0">
                <a:solidFill>
                  <a:schemeClr val="tx2"/>
                </a:solidFill>
                <a:latin typeface="Georgia" panose="02040502050405020303" pitchFamily="18" charset="0"/>
              </a:rPr>
              <a:t>»</a:t>
            </a:r>
          </a:p>
          <a:p>
            <a:pPr algn="ctr"/>
            <a:endParaRPr lang="ru-RU" sz="2000" b="1" i="1" dirty="0" smtClean="0">
              <a:latin typeface="Georgia" panose="02040502050405020303" pitchFamily="18" charset="0"/>
            </a:endParaRPr>
          </a:p>
          <a:p>
            <a:pPr algn="ctr"/>
            <a:endParaRPr lang="ru-RU" sz="2000" i="1" dirty="0">
              <a:latin typeface="Georgia" pitchFamily="18" charset="0"/>
            </a:endParaRPr>
          </a:p>
          <a:p>
            <a:pPr algn="ctr"/>
            <a:endParaRPr lang="ru-RU" sz="2000" i="1" dirty="0" smtClean="0">
              <a:latin typeface="Georgia" pitchFamily="18" charset="0"/>
            </a:endParaRPr>
          </a:p>
          <a:p>
            <a:pPr algn="ctr"/>
            <a:endParaRPr lang="ru-RU" sz="2000" i="1" dirty="0">
              <a:latin typeface="Georgia" panose="02040502050405020303" pitchFamily="18" charset="0"/>
            </a:endParaRPr>
          </a:p>
          <a:p>
            <a:pPr algn="ctr"/>
            <a:endParaRPr lang="ru-RU" sz="2000" i="1" dirty="0" smtClean="0">
              <a:latin typeface="Georgia" panose="02040502050405020303" pitchFamily="18" charset="0"/>
            </a:endParaRPr>
          </a:p>
          <a:p>
            <a:pPr algn="ctr"/>
            <a:endParaRPr lang="ru-RU" sz="2000" i="1" dirty="0">
              <a:latin typeface="Georgia" panose="02040502050405020303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61609" y="6457871"/>
            <a:ext cx="47583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smtClean="0">
                <a:solidFill>
                  <a:schemeClr val="tx2"/>
                </a:solidFill>
                <a:latin typeface="Georgia" panose="02040502050405020303" pitchFamily="18" charset="0"/>
              </a:rPr>
              <a:t>Выполнила библиотекарь В.В.Косенко</a:t>
            </a:r>
            <a:endParaRPr lang="ru-RU" sz="1600" b="1" i="1">
              <a:solidFill>
                <a:schemeClr val="tx2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6375" y="6092825"/>
            <a:ext cx="7491413" cy="504825"/>
          </a:xfrm>
        </p:spPr>
        <p:txBody>
          <a:bodyPr/>
          <a:lstStyle/>
          <a:p>
            <a:r>
              <a:rPr lang="ru-RU" sz="2400" b="1" smtClean="0">
                <a:solidFill>
                  <a:schemeClr val="tx1"/>
                </a:solidFill>
              </a:rPr>
              <a:t>Библиотека Вашингтонского университета, Сиэтл, штат Вашингтон. (Sam)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31913" y="260350"/>
            <a:ext cx="7632700" cy="56896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2275" y="6021388"/>
            <a:ext cx="3529013" cy="547687"/>
          </a:xfrm>
        </p:spPr>
        <p:txBody>
          <a:bodyPr/>
          <a:lstStyle/>
          <a:p>
            <a:r>
              <a:rPr lang="ru-RU" sz="2400" b="1" smtClean="0">
                <a:solidFill>
                  <a:schemeClr val="tx1"/>
                </a:solidFill>
              </a:rPr>
              <a:t>Библиотека аббатства Адмонт, Австрия. (</a:t>
            </a:r>
            <a:r>
              <a:rPr lang="en-US" sz="2400" b="1" smtClean="0">
                <a:solidFill>
                  <a:schemeClr val="tx1"/>
                </a:solidFill>
              </a:rPr>
              <a:t>Ognipensierovo)</a:t>
            </a:r>
            <a:endParaRPr lang="ru-RU" sz="2400" b="1" smtClean="0">
              <a:solidFill>
                <a:schemeClr val="tx1"/>
              </a:solidFill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219700" y="260350"/>
            <a:ext cx="3744913" cy="6408738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258888" y="188913"/>
            <a:ext cx="3816350" cy="5589587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1476375" y="5805488"/>
            <a:ext cx="7491413" cy="823912"/>
          </a:xfrm>
        </p:spPr>
        <p:txBody>
          <a:bodyPr/>
          <a:lstStyle/>
          <a:p>
            <a:r>
              <a:rPr lang="ru-RU" sz="2400" b="1" smtClean="0">
                <a:solidFill>
                  <a:schemeClr val="tx1"/>
                </a:solidFill>
              </a:rPr>
              <a:t>Библиотека в монастыре Эль Реал, Эскориал, Мадрид, Испания.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03350" y="188913"/>
            <a:ext cx="7562850" cy="5616575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350" y="5516563"/>
            <a:ext cx="4248150" cy="1143000"/>
          </a:xfrm>
        </p:spPr>
        <p:txBody>
          <a:bodyPr/>
          <a:lstStyle/>
          <a:p>
            <a:r>
              <a:rPr lang="ru-RU" sz="2400" b="1" smtClean="0">
                <a:solidFill>
                  <a:schemeClr val="tx1"/>
                </a:solidFill>
              </a:rPr>
              <a:t>Португальская библиотека в Рио-де-Жанейро, Бразилия</a:t>
            </a: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364163" y="304800"/>
            <a:ext cx="3600450" cy="6364288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331913" y="333375"/>
            <a:ext cx="3959225" cy="5184775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1476375" y="5961063"/>
            <a:ext cx="7491413" cy="896937"/>
          </a:xfrm>
        </p:spPr>
        <p:txBody>
          <a:bodyPr/>
          <a:lstStyle/>
          <a:p>
            <a:r>
              <a:rPr lang="ru-RU" sz="2400" b="1" smtClean="0">
                <a:solidFill>
                  <a:schemeClr val="tx1"/>
                </a:solidFill>
              </a:rPr>
              <a:t>Национальная библиотека Финляндии в Хельсинки</a:t>
            </a: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03350" y="260350"/>
            <a:ext cx="7561263" cy="56769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1652588" y="6021388"/>
            <a:ext cx="7491412" cy="608012"/>
          </a:xfrm>
        </p:spPr>
        <p:txBody>
          <a:bodyPr/>
          <a:lstStyle/>
          <a:p>
            <a:r>
              <a:rPr lang="ru-RU" sz="2400" b="1" smtClean="0">
                <a:solidFill>
                  <a:schemeClr val="tx1"/>
                </a:solidFill>
              </a:rPr>
              <a:t>Библиотека Митчелла, Сидней, Австралия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 b="2477"/>
          <a:stretch>
            <a:fillRect/>
          </a:stretch>
        </p:blipFill>
        <p:spPr bwMode="auto">
          <a:xfrm>
            <a:off x="1476375" y="188913"/>
            <a:ext cx="7489825" cy="5688012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>
          <a:xfrm>
            <a:off x="1500188" y="6021388"/>
            <a:ext cx="7491412" cy="836612"/>
          </a:xfrm>
        </p:spPr>
        <p:txBody>
          <a:bodyPr/>
          <a:lstStyle/>
          <a:p>
            <a:r>
              <a:rPr lang="ru-RU" sz="2400" b="1" smtClean="0">
                <a:solidFill>
                  <a:schemeClr val="tx1"/>
                </a:solidFill>
              </a:rPr>
              <a:t>Библиотека редких книг имени Томаса Фиера в Университете Торонто, Канада.</a:t>
            </a: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76375" y="188913"/>
            <a:ext cx="7488238" cy="5903912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>
          <a:xfrm>
            <a:off x="1258888" y="5994400"/>
            <a:ext cx="7885112" cy="863600"/>
          </a:xfrm>
        </p:spPr>
        <p:txBody>
          <a:bodyPr/>
          <a:lstStyle/>
          <a:p>
            <a:r>
              <a:rPr lang="ru-RU" sz="2000" b="1" smtClean="0">
                <a:solidFill>
                  <a:schemeClr val="tx1"/>
                </a:solidFill>
              </a:rPr>
              <a:t>Библиотека имени Джорджа Пибоди, Балтимор, штат Мэриленд</a:t>
            </a: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76375" y="260350"/>
            <a:ext cx="7416800" cy="594995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>
          <a:xfrm>
            <a:off x="1652588" y="6021388"/>
            <a:ext cx="7491412" cy="679450"/>
          </a:xfrm>
        </p:spPr>
        <p:txBody>
          <a:bodyPr/>
          <a:lstStyle/>
          <a:p>
            <a:r>
              <a:rPr lang="ru-RU" sz="2000" b="1" smtClean="0">
                <a:solidFill>
                  <a:schemeClr val="tx1"/>
                </a:solidFill>
              </a:rPr>
              <a:t>Теологический зал библиотеки Страговского монастыря, Прага, Чехия</a:t>
            </a: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476375" y="188913"/>
            <a:ext cx="7343775" cy="5832475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>
          <a:xfrm>
            <a:off x="1476375" y="6237288"/>
            <a:ext cx="7491413" cy="392112"/>
          </a:xfrm>
        </p:spPr>
        <p:txBody>
          <a:bodyPr/>
          <a:lstStyle/>
          <a:p>
            <a:r>
              <a:rPr lang="ru-RU" sz="2400" b="1" smtClean="0">
                <a:solidFill>
                  <a:schemeClr val="tx1"/>
                </a:solidFill>
              </a:rPr>
              <a:t>Библиотека Тринити-колледжа в Университете Дублина</a:t>
            </a: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47813" y="188913"/>
            <a:ext cx="7440612" cy="5832475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9" name="Picture 5" descr="img4"/>
          <p:cNvPicPr>
            <a:picLocks noChangeAspect="1" noChangeArrowheads="1"/>
          </p:cNvPicPr>
          <p:nvPr/>
        </p:nvPicPr>
        <p:blipFill>
          <a:blip r:embed="rId2"/>
          <a:srcRect l="3488" t="12343" r="5655" b="7668"/>
          <a:stretch>
            <a:fillRect/>
          </a:stretch>
        </p:blipFill>
        <p:spPr bwMode="auto">
          <a:xfrm>
            <a:off x="1476375" y="620713"/>
            <a:ext cx="7524750" cy="5472112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>
          <a:xfrm>
            <a:off x="1763713" y="6021388"/>
            <a:ext cx="7167562" cy="692150"/>
          </a:xfrm>
        </p:spPr>
        <p:txBody>
          <a:bodyPr/>
          <a:lstStyle/>
          <a:p>
            <a:r>
              <a:rPr lang="ru-RU" sz="2000" b="1" smtClean="0">
                <a:solidFill>
                  <a:schemeClr val="tx1"/>
                </a:solidFill>
              </a:rPr>
              <a:t>Библиотека Кирби, колледж Лафайет, Истон, штат Пенсильвания, США</a:t>
            </a: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03350" y="188913"/>
            <a:ext cx="7561263" cy="5832475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6375" y="5949950"/>
            <a:ext cx="7491413" cy="692150"/>
          </a:xfrm>
        </p:spPr>
        <p:txBody>
          <a:bodyPr/>
          <a:lstStyle/>
          <a:p>
            <a:r>
              <a:rPr lang="ru-RU" sz="2000" b="1" smtClean="0">
                <a:solidFill>
                  <a:schemeClr val="tx1"/>
                </a:solidFill>
              </a:rPr>
              <a:t>Библиотека Кирби, колледж Лафайет, Истон, штат Пенсильвания, США</a:t>
            </a: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403350" y="188913"/>
            <a:ext cx="7561263" cy="5761037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title"/>
          </p:nvPr>
        </p:nvSpPr>
        <p:spPr>
          <a:xfrm>
            <a:off x="1500188" y="5661025"/>
            <a:ext cx="7104062" cy="720725"/>
          </a:xfrm>
        </p:spPr>
        <p:txBody>
          <a:bodyPr/>
          <a:lstStyle/>
          <a:p>
            <a:pPr algn="just"/>
            <a:r>
              <a:rPr lang="ru-RU" sz="2000" smtClean="0">
                <a:solidFill>
                  <a:srgbClr val="993300"/>
                </a:solidFill>
              </a:rPr>
              <a:t>      </a:t>
            </a:r>
            <a:r>
              <a:rPr lang="ru-RU" sz="2000" b="1" smtClean="0">
                <a:solidFill>
                  <a:schemeClr val="tx1"/>
                </a:solidFill>
              </a:rPr>
              <a:t>Библиотека Конгресса, Вашингтон, округ Колумбия. Это национальная библиотека США и самое старое федеральное учреждение в США (1800 г.). Библиотека находится в трех зданиях, это крупнейшая библиотека в мире по количеству полок и числу книг (22,19 миллионов)</a:t>
            </a: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47813" y="188913"/>
            <a:ext cx="7416800" cy="5040312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1"/>
          <p:cNvSpPr>
            <a:spLocks noGrp="1"/>
          </p:cNvSpPr>
          <p:nvPr>
            <p:ph type="title"/>
          </p:nvPr>
        </p:nvSpPr>
        <p:spPr>
          <a:xfrm>
            <a:off x="1652588" y="5157788"/>
            <a:ext cx="7240587" cy="1143000"/>
          </a:xfrm>
        </p:spPr>
        <p:txBody>
          <a:bodyPr/>
          <a:lstStyle/>
          <a:p>
            <a:pPr indent="355600" algn="just"/>
            <a:r>
              <a:rPr lang="ru-RU" sz="2000" b="1" smtClean="0">
                <a:solidFill>
                  <a:schemeClr val="tx1"/>
                </a:solidFill>
              </a:rPr>
              <a:t>Национальная библиотека Белоруссии в Минске. Основана 15 сентября 1922 года. Здесь хранится крупнейшая библиотека печатных изданий страны и третья крупнейшая коллекция книг России за пределами ее территории</a:t>
            </a:r>
          </a:p>
        </p:txBody>
      </p:sp>
      <p:pic>
        <p:nvPicPr>
          <p:cNvPr id="39941" name="Picture 5" descr="s1200?webp=false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76375" y="188913"/>
            <a:ext cx="7488238" cy="4695825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title"/>
          </p:nvPr>
        </p:nvSpPr>
        <p:spPr>
          <a:xfrm>
            <a:off x="1652588" y="5445125"/>
            <a:ext cx="7312025" cy="1143000"/>
          </a:xfrm>
        </p:spPr>
        <p:txBody>
          <a:bodyPr/>
          <a:lstStyle/>
          <a:p>
            <a:pPr indent="355600" algn="just"/>
            <a:r>
              <a:rPr lang="ru-RU" sz="2000" b="1" smtClean="0">
                <a:solidFill>
                  <a:schemeClr val="tx1"/>
                </a:solidFill>
              </a:rPr>
              <a:t>Сейчас минская библиотека находится в новом 72-метровом здании в Минске. В здании 22 этажа, его завершили в январе 2006 года. Оно вмещает в себя 2000 читателей и имеет конференц-зал на 500 мест</a:t>
            </a: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619250" y="188913"/>
            <a:ext cx="7343775" cy="5103812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title"/>
          </p:nvPr>
        </p:nvSpPr>
        <p:spPr>
          <a:xfrm>
            <a:off x="1403350" y="5445125"/>
            <a:ext cx="7416800" cy="1412875"/>
          </a:xfrm>
        </p:spPr>
        <p:txBody>
          <a:bodyPr/>
          <a:lstStyle/>
          <a:p>
            <a:r>
              <a:rPr lang="ru-RU" sz="2000" smtClean="0"/>
              <a:t> </a:t>
            </a:r>
            <a:r>
              <a:rPr lang="ru-RU" sz="1800" b="1" smtClean="0">
                <a:solidFill>
                  <a:schemeClr val="tx1"/>
                </a:solidFill>
              </a:rPr>
              <a:t>Библиотека монастыря святого Галла в Швейцарии. Библиотеку основал святой Отмар, основатель монастыря святого Галла. Это самая древняя библиотека Швейцарии и одна из самых ранних и важных монастырских библиотек в мире.</a:t>
            </a: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76375" y="260350"/>
            <a:ext cx="7475538" cy="5113338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1"/>
          <p:cNvSpPr>
            <a:spLocks noGrp="1"/>
          </p:cNvSpPr>
          <p:nvPr>
            <p:ph type="title"/>
          </p:nvPr>
        </p:nvSpPr>
        <p:spPr>
          <a:xfrm>
            <a:off x="1547813" y="5516563"/>
            <a:ext cx="7896225" cy="865187"/>
          </a:xfrm>
        </p:spPr>
        <p:txBody>
          <a:bodyPr/>
          <a:lstStyle/>
          <a:p>
            <a:r>
              <a:rPr lang="ru-RU" sz="2000" b="1" smtClean="0">
                <a:solidFill>
                  <a:schemeClr val="tx1"/>
                </a:solidFill>
              </a:rPr>
              <a:t>Библиотека хранит 2100 рукописей, датируемых VIII – XV вв., 1650 первопечатных книг (напечатанных до 1500 г.) и старые печатные книги. Всего в библиотеке около 160 000 томов. К примеру, здесь хранится манускрипт «Песнь о Нибелунгах»</a:t>
            </a: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47813" y="260350"/>
            <a:ext cx="7416800" cy="5113338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1"/>
          <p:cNvSpPr>
            <a:spLocks noGrp="1"/>
          </p:cNvSpPr>
          <p:nvPr>
            <p:ph type="title"/>
          </p:nvPr>
        </p:nvSpPr>
        <p:spPr>
          <a:xfrm>
            <a:off x="1652588" y="5876925"/>
            <a:ext cx="7491412" cy="981075"/>
          </a:xfrm>
        </p:spPr>
        <p:txBody>
          <a:bodyPr/>
          <a:lstStyle/>
          <a:p>
            <a:r>
              <a:rPr lang="ru-RU" sz="2000" b="1" smtClean="0">
                <a:solidFill>
                  <a:schemeClr val="tx1"/>
                </a:solidFill>
              </a:rPr>
              <a:t>Читальный зал библиотеки Грацского университета имени Карла и Франца в Австрии.</a:t>
            </a: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76375" y="188913"/>
            <a:ext cx="7439025" cy="5697537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Заголовок 1"/>
          <p:cNvSpPr>
            <a:spLocks noGrp="1"/>
          </p:cNvSpPr>
          <p:nvPr>
            <p:ph type="title"/>
          </p:nvPr>
        </p:nvSpPr>
        <p:spPr>
          <a:xfrm>
            <a:off x="1835150" y="5589588"/>
            <a:ext cx="7132638" cy="576262"/>
          </a:xfrm>
        </p:spPr>
        <p:txBody>
          <a:bodyPr/>
          <a:lstStyle/>
          <a:p>
            <a:r>
              <a:rPr lang="ru-RU" sz="2000" smtClean="0">
                <a:solidFill>
                  <a:srgbClr val="0070C0"/>
                </a:solidFill>
              </a:rPr>
              <a:t/>
            </a:r>
            <a:br>
              <a:rPr lang="ru-RU" sz="2000" smtClean="0">
                <a:solidFill>
                  <a:srgbClr val="0070C0"/>
                </a:solidFill>
              </a:rPr>
            </a:br>
            <a:r>
              <a:rPr lang="ru-RU" sz="1800" b="1" smtClean="0">
                <a:solidFill>
                  <a:schemeClr val="tx1"/>
                </a:solidFill>
              </a:rPr>
              <a:t>Библиотека Гейзеля, Калифорнийский университет, Сан-Диего. Библиотека Гейзеля – главная библиотека Калифорнийского университета в Сан-Диего. Здесь находится 4 из 6 библиотек кампуса.</a:t>
            </a: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76375" y="188913"/>
            <a:ext cx="7440613" cy="5246687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Заголовок 1"/>
          <p:cNvSpPr>
            <a:spLocks noGrp="1"/>
          </p:cNvSpPr>
          <p:nvPr>
            <p:ph type="title"/>
          </p:nvPr>
        </p:nvSpPr>
        <p:spPr>
          <a:xfrm>
            <a:off x="1652588" y="5734050"/>
            <a:ext cx="7491412" cy="896938"/>
          </a:xfrm>
        </p:spPr>
        <p:txBody>
          <a:bodyPr/>
          <a:lstStyle/>
          <a:p>
            <a:r>
              <a:rPr lang="ru-RU" sz="2000" b="1" smtClean="0">
                <a:solidFill>
                  <a:schemeClr val="tx1"/>
                </a:solidFill>
              </a:rPr>
              <a:t>Здание названо в честь Одри и Теодора Сьюз Гейзеля (известного как доктор Сьюз) за их щедрый вклад в библиотеку и желание улучшать грамотность населения</a:t>
            </a: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76375" y="188913"/>
            <a:ext cx="7440613" cy="545465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5" name="Picture 3" descr="img5"/>
          <p:cNvPicPr>
            <a:picLocks noChangeAspect="1" noChangeArrowheads="1"/>
          </p:cNvPicPr>
          <p:nvPr/>
        </p:nvPicPr>
        <p:blipFill>
          <a:blip r:embed="rId2"/>
          <a:srcRect l="10625"/>
          <a:stretch>
            <a:fillRect/>
          </a:stretch>
        </p:blipFill>
        <p:spPr bwMode="auto">
          <a:xfrm>
            <a:off x="1403350" y="188913"/>
            <a:ext cx="7561263" cy="6435725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Заголовок 1"/>
          <p:cNvSpPr>
            <a:spLocks noGrp="1"/>
          </p:cNvSpPr>
          <p:nvPr>
            <p:ph type="title"/>
          </p:nvPr>
        </p:nvSpPr>
        <p:spPr>
          <a:xfrm>
            <a:off x="1692275" y="4941888"/>
            <a:ext cx="7156450" cy="1727200"/>
          </a:xfrm>
        </p:spPr>
        <p:txBody>
          <a:bodyPr/>
          <a:lstStyle/>
          <a:p>
            <a:pPr algn="just"/>
            <a:r>
              <a:rPr lang="ru-RU" sz="2000" smtClean="0"/>
              <a:t> </a:t>
            </a:r>
            <a:r>
              <a:rPr lang="ru-RU" sz="1800" b="1" smtClean="0">
                <a:solidFill>
                  <a:schemeClr val="tx1"/>
                </a:solidFill>
              </a:rPr>
              <a:t>Библиотека Делфтского технического университета, Южная Голландия, Нидерланды. Построенная в 1997 году библиотека была создана по дизайнам архитектурного бюро «Mecanoo». Она находится за внутренним двором университета. Крыша библиотеки покрыта травой, которая служит природным изоляционным материалом.</a:t>
            </a: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76375" y="188913"/>
            <a:ext cx="7512050" cy="467995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Заголовок 1"/>
          <p:cNvSpPr>
            <a:spLocks noGrp="1"/>
          </p:cNvSpPr>
          <p:nvPr>
            <p:ph type="title"/>
          </p:nvPr>
        </p:nvSpPr>
        <p:spPr>
          <a:xfrm>
            <a:off x="1652588" y="5373688"/>
            <a:ext cx="7491412" cy="1143000"/>
          </a:xfrm>
        </p:spPr>
        <p:txBody>
          <a:bodyPr/>
          <a:lstStyle/>
          <a:p>
            <a:r>
              <a:rPr lang="ru-RU" sz="2000" b="1" smtClean="0">
                <a:solidFill>
                  <a:schemeClr val="tx1"/>
                </a:solidFill>
              </a:rPr>
              <a:t>Сооружение поднимается от земли с одной стороны, так что можно подняться на само здание. Здание увенчано стальным конусом, что придает ему уникальную форму</a:t>
            </a:r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03350" y="188913"/>
            <a:ext cx="7548563" cy="511175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Заголовок 1"/>
          <p:cNvSpPr>
            <a:spLocks noGrp="1"/>
          </p:cNvSpPr>
          <p:nvPr>
            <p:ph type="title"/>
          </p:nvPr>
        </p:nvSpPr>
        <p:spPr>
          <a:xfrm>
            <a:off x="1652588" y="4868863"/>
            <a:ext cx="7312025" cy="1727200"/>
          </a:xfrm>
        </p:spPr>
        <p:txBody>
          <a:bodyPr/>
          <a:lstStyle/>
          <a:p>
            <a:pPr indent="266700"/>
            <a:r>
              <a:rPr lang="ru-RU" sz="1800" b="1" smtClean="0">
                <a:solidFill>
                  <a:schemeClr val="tx1"/>
                </a:solidFill>
              </a:rPr>
              <a:t>Стокгольмская общественная библиотека, Швеция. Стокгольмская библиотека представляет собой круглое здание, созданное шведским архитектором Гуннаром Асплундом. Ее подготовили в 1918 году. Строительство началось в 1924 году, а завершили ее в 1928 году. Это одно из самых примечательных зданий в Стокгольме. Это была первая библиотека в Швеции, где приняли открытые полки.</a:t>
            </a: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47813" y="0"/>
            <a:ext cx="7416800" cy="4608513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Заголовок 1"/>
          <p:cNvSpPr>
            <a:spLocks noGrp="1"/>
          </p:cNvSpPr>
          <p:nvPr>
            <p:ph type="title"/>
          </p:nvPr>
        </p:nvSpPr>
        <p:spPr>
          <a:xfrm>
            <a:off x="1652588" y="5876925"/>
            <a:ext cx="7491412" cy="647700"/>
          </a:xfrm>
        </p:spPr>
        <p:txBody>
          <a:bodyPr/>
          <a:lstStyle/>
          <a:p>
            <a:pPr algn="just"/>
            <a:r>
              <a:rPr lang="ru-RU" sz="2000" b="1" smtClean="0">
                <a:solidFill>
                  <a:schemeClr val="tx1"/>
                </a:solidFill>
              </a:rPr>
              <a:t>      Библиотека Александрина – главная библиотека и культурный центр на берегу Средиземного моря в египетском городе Александрия.</a:t>
            </a:r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47813" y="188913"/>
            <a:ext cx="7416800" cy="5472112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Заголовок 1"/>
          <p:cNvSpPr>
            <a:spLocks noGrp="1"/>
          </p:cNvSpPr>
          <p:nvPr>
            <p:ph type="title"/>
          </p:nvPr>
        </p:nvSpPr>
        <p:spPr>
          <a:xfrm>
            <a:off x="1476375" y="5876925"/>
            <a:ext cx="7491413" cy="431800"/>
          </a:xfrm>
        </p:spPr>
        <p:txBody>
          <a:bodyPr/>
          <a:lstStyle/>
          <a:p>
            <a:pPr indent="355600" algn="just"/>
            <a:r>
              <a:rPr lang="ru-RU" sz="2400" smtClean="0"/>
              <a:t> </a:t>
            </a:r>
            <a:r>
              <a:rPr lang="ru-RU" sz="2000" b="1" smtClean="0">
                <a:solidFill>
                  <a:schemeClr val="tx1"/>
                </a:solidFill>
              </a:rPr>
              <a:t>Это – дань уважения знаменитой Александрийской библиотеке, утраченной в античности, а также попытка воссоздать нечто подобное</a:t>
            </a:r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547813" y="260350"/>
            <a:ext cx="7440612" cy="5400675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2588" y="5876925"/>
            <a:ext cx="7491412" cy="823913"/>
          </a:xfrm>
        </p:spPr>
        <p:txBody>
          <a:bodyPr/>
          <a:lstStyle/>
          <a:p>
            <a:r>
              <a:rPr lang="ru-RU" sz="2000" b="1" smtClean="0">
                <a:solidFill>
                  <a:schemeClr val="tx1"/>
                </a:solidFill>
              </a:rPr>
              <a:t>Читальный зал Британского музея в Лондоне. Читальный зал находится в Большом дворе Британского музея</a:t>
            </a:r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76375" y="188913"/>
            <a:ext cx="7440613" cy="5545137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6375" y="5805488"/>
            <a:ext cx="7491413" cy="823912"/>
          </a:xfrm>
        </p:spPr>
        <p:txBody>
          <a:bodyPr/>
          <a:lstStyle/>
          <a:p>
            <a:pPr algn="just"/>
            <a:r>
              <a:rPr lang="ru-RU" sz="2000" b="1" smtClean="0">
                <a:solidFill>
                  <a:schemeClr val="tx1"/>
                </a:solidFill>
              </a:rPr>
              <a:t>В 1997 году библиотека переехала в новое здание в Сент-Панкрас, Лондон, однако читальный зал остался там же, в Британском музее.</a:t>
            </a:r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47813" y="188913"/>
            <a:ext cx="7416800" cy="5472112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Заголовок 1"/>
          <p:cNvSpPr>
            <a:spLocks noGrp="1"/>
          </p:cNvSpPr>
          <p:nvPr>
            <p:ph type="title"/>
          </p:nvPr>
        </p:nvSpPr>
        <p:spPr>
          <a:xfrm>
            <a:off x="1628775" y="6165850"/>
            <a:ext cx="7515225" cy="463550"/>
          </a:xfrm>
        </p:spPr>
        <p:txBody>
          <a:bodyPr/>
          <a:lstStyle/>
          <a:p>
            <a:r>
              <a:rPr lang="ru-RU" sz="2000" smtClean="0"/>
              <a:t> </a:t>
            </a:r>
            <a:r>
              <a:rPr lang="ru-RU" sz="2400" b="1" smtClean="0">
                <a:solidFill>
                  <a:schemeClr val="tx1"/>
                </a:solidFill>
              </a:rPr>
              <a:t>Библиотека Университета Софии в Болгарии</a:t>
            </a:r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47813" y="333375"/>
            <a:ext cx="7416800" cy="575945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Заголовок 1"/>
          <p:cNvSpPr>
            <a:spLocks noGrp="1"/>
          </p:cNvSpPr>
          <p:nvPr>
            <p:ph type="title"/>
          </p:nvPr>
        </p:nvSpPr>
        <p:spPr>
          <a:xfrm>
            <a:off x="1476375" y="5805488"/>
            <a:ext cx="7491413" cy="896937"/>
          </a:xfrm>
        </p:spPr>
        <p:txBody>
          <a:bodyPr/>
          <a:lstStyle/>
          <a:p>
            <a:pPr indent="355600" algn="just"/>
            <a:r>
              <a:rPr lang="ru-RU" sz="2000" smtClean="0"/>
              <a:t> </a:t>
            </a:r>
            <a:r>
              <a:rPr lang="ru-RU" sz="2000" b="1" smtClean="0">
                <a:solidFill>
                  <a:schemeClr val="tx1"/>
                </a:solidFill>
              </a:rPr>
              <a:t>Общественная библиотека Сиэтла, штат Вашингтон, США. 11-этажное здание из стекла и стали открылось в центре Сиэтла 23 мая 2004 года</a:t>
            </a:r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76375" y="260350"/>
            <a:ext cx="7475538" cy="532765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Заголовок 1"/>
          <p:cNvSpPr>
            <a:spLocks noGrp="1"/>
          </p:cNvSpPr>
          <p:nvPr>
            <p:ph type="title"/>
          </p:nvPr>
        </p:nvSpPr>
        <p:spPr>
          <a:xfrm>
            <a:off x="1403350" y="5516563"/>
            <a:ext cx="7491413" cy="1143000"/>
          </a:xfrm>
        </p:spPr>
        <p:txBody>
          <a:bodyPr/>
          <a:lstStyle/>
          <a:p>
            <a:r>
              <a:rPr lang="ru-RU" sz="2000" smtClean="0">
                <a:solidFill>
                  <a:srgbClr val="A95765"/>
                </a:solidFill>
              </a:rPr>
              <a:t> </a:t>
            </a:r>
            <a:r>
              <a:rPr lang="ru-RU" sz="2000" b="1" smtClean="0">
                <a:solidFill>
                  <a:schemeClr val="tx1"/>
                </a:solidFill>
              </a:rPr>
              <a:t>Библиотека, занимающая площадь в 34 000 м² вмещает около 1,45 миллиона книг и других материалов, имеет подземную парковку на 143 автомобиля, а также 400 компьютеров. В первый год библиотеку посетили более 2 миллионов человек</a:t>
            </a:r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03350" y="260350"/>
            <a:ext cx="7548563" cy="5184775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7" name="Picture 9" descr="s1200?webp=false"/>
          <p:cNvPicPr>
            <a:picLocks noChangeAspect="1" noChangeArrowheads="1"/>
          </p:cNvPicPr>
          <p:nvPr/>
        </p:nvPicPr>
        <p:blipFill>
          <a:blip r:embed="rId2"/>
          <a:srcRect t="6689" b="3403"/>
          <a:stretch>
            <a:fillRect/>
          </a:stretch>
        </p:blipFill>
        <p:spPr bwMode="auto">
          <a:xfrm>
            <a:off x="1330325" y="260350"/>
            <a:ext cx="7813675" cy="63373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Заголовок 1"/>
          <p:cNvSpPr>
            <a:spLocks noGrp="1"/>
          </p:cNvSpPr>
          <p:nvPr>
            <p:ph type="title"/>
          </p:nvPr>
        </p:nvSpPr>
        <p:spPr>
          <a:xfrm>
            <a:off x="1331913" y="5715000"/>
            <a:ext cx="7491412" cy="1143000"/>
          </a:xfrm>
        </p:spPr>
        <p:txBody>
          <a:bodyPr/>
          <a:lstStyle/>
          <a:p>
            <a:pPr indent="355600"/>
            <a:r>
              <a:rPr lang="ru-RU" sz="2400" b="1" smtClean="0">
                <a:solidFill>
                  <a:schemeClr val="tx1"/>
                </a:solidFill>
              </a:rPr>
              <a:t>Библиотека Жуанина Коимбрского университета в Португалии</a:t>
            </a: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76375" y="260350"/>
            <a:ext cx="7512050" cy="5648325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Заголовок 1"/>
          <p:cNvSpPr>
            <a:spLocks noGrp="1"/>
          </p:cNvSpPr>
          <p:nvPr>
            <p:ph type="title"/>
          </p:nvPr>
        </p:nvSpPr>
        <p:spPr>
          <a:xfrm>
            <a:off x="1547813" y="5157788"/>
            <a:ext cx="7443787" cy="1511300"/>
          </a:xfrm>
        </p:spPr>
        <p:txBody>
          <a:bodyPr/>
          <a:lstStyle/>
          <a:p>
            <a:pPr indent="355600" algn="just"/>
            <a:r>
              <a:rPr lang="ru-RU" sz="2000" smtClean="0">
                <a:solidFill>
                  <a:srgbClr val="993300"/>
                </a:solidFill>
              </a:rPr>
              <a:t> </a:t>
            </a:r>
            <a:r>
              <a:rPr lang="ru-RU" sz="2000" b="1" smtClean="0">
                <a:solidFill>
                  <a:schemeClr val="tx1"/>
                </a:solidFill>
              </a:rPr>
              <a:t>Библиотека Жуанина находится в Коимбрском университете, построенном в 18 веке, во время правления португальского короля Жуана V (библиотека названа в его честь)</a:t>
            </a:r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76375" y="188913"/>
            <a:ext cx="7416800" cy="511175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Заголовок 1"/>
          <p:cNvSpPr>
            <a:spLocks noGrp="1"/>
          </p:cNvSpPr>
          <p:nvPr>
            <p:ph type="title"/>
          </p:nvPr>
        </p:nvSpPr>
        <p:spPr>
          <a:xfrm>
            <a:off x="1476375" y="6092825"/>
            <a:ext cx="7491413" cy="608013"/>
          </a:xfrm>
        </p:spPr>
        <p:txBody>
          <a:bodyPr/>
          <a:lstStyle/>
          <a:p>
            <a:r>
              <a:rPr lang="ru-RU" sz="2000" b="1" smtClean="0">
                <a:solidFill>
                  <a:schemeClr val="tx1"/>
                </a:solidFill>
              </a:rPr>
              <a:t>Библиотека расположена в верхней части университета, рядом с башней</a:t>
            </a:r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76375" y="188913"/>
            <a:ext cx="7440613" cy="5761037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1652588" y="6021388"/>
            <a:ext cx="7491412" cy="679450"/>
          </a:xfrm>
        </p:spPr>
        <p:txBody>
          <a:bodyPr/>
          <a:lstStyle/>
          <a:p>
            <a:r>
              <a:rPr lang="ru-RU" sz="2000" b="1" smtClean="0">
                <a:solidFill>
                  <a:schemeClr val="tx1"/>
                </a:solidFill>
              </a:rPr>
              <a:t>Общественная библиотека Ванкувера, Британская Колумбия, Канада</a:t>
            </a:r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619250" y="188913"/>
            <a:ext cx="7369175" cy="56896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Заголовок 1"/>
          <p:cNvSpPr>
            <a:spLocks noGrp="1"/>
          </p:cNvSpPr>
          <p:nvPr>
            <p:ph type="title"/>
          </p:nvPr>
        </p:nvSpPr>
        <p:spPr>
          <a:xfrm>
            <a:off x="1403350" y="5589588"/>
            <a:ext cx="7740650" cy="1511300"/>
          </a:xfrm>
        </p:spPr>
        <p:txBody>
          <a:bodyPr/>
          <a:lstStyle/>
          <a:p>
            <a:r>
              <a:rPr lang="ru-RU" sz="2400" b="1" smtClean="0">
                <a:solidFill>
                  <a:schemeClr val="tx1"/>
                </a:solidFill>
              </a:rPr>
              <a:t>Общественная библиотека Ванкувера, Британская Колумбия, Канада</a:t>
            </a:r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47813" y="188913"/>
            <a:ext cx="7416800" cy="5472112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Заголовок 1"/>
          <p:cNvSpPr>
            <a:spLocks noGrp="1"/>
          </p:cNvSpPr>
          <p:nvPr>
            <p:ph type="title"/>
          </p:nvPr>
        </p:nvSpPr>
        <p:spPr>
          <a:xfrm>
            <a:off x="1652588" y="6165850"/>
            <a:ext cx="7491412" cy="536575"/>
          </a:xfrm>
        </p:spPr>
        <p:txBody>
          <a:bodyPr/>
          <a:lstStyle/>
          <a:p>
            <a:r>
              <a:rPr lang="ru-RU" sz="2000" b="1" smtClean="0">
                <a:solidFill>
                  <a:schemeClr val="tx1"/>
                </a:solidFill>
              </a:rPr>
              <a:t>Общественная библиотека Ванкувера, Британская Колумбия, Канада</a:t>
            </a:r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619250" y="260350"/>
            <a:ext cx="7369175" cy="5761038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2588" y="6021388"/>
            <a:ext cx="7491412" cy="536575"/>
          </a:xfrm>
        </p:spPr>
        <p:txBody>
          <a:bodyPr/>
          <a:lstStyle/>
          <a:p>
            <a:r>
              <a:rPr lang="ru-RU" sz="2000" b="1" smtClean="0">
                <a:solidFill>
                  <a:schemeClr val="tx1"/>
                </a:solidFill>
              </a:rPr>
              <a:t>Санкт Петербург. Российская национальная библиотека</a:t>
            </a:r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03350" y="188913"/>
            <a:ext cx="7561263" cy="554355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Заголовок 1"/>
          <p:cNvSpPr>
            <a:spLocks noGrp="1"/>
          </p:cNvSpPr>
          <p:nvPr>
            <p:ph type="title"/>
          </p:nvPr>
        </p:nvSpPr>
        <p:spPr>
          <a:xfrm>
            <a:off x="1652588" y="6237288"/>
            <a:ext cx="7491412" cy="392112"/>
          </a:xfrm>
        </p:spPr>
        <p:txBody>
          <a:bodyPr/>
          <a:lstStyle/>
          <a:p>
            <a:r>
              <a:rPr lang="ru-RU" sz="2000" b="1" smtClean="0">
                <a:solidFill>
                  <a:schemeClr val="tx1"/>
                </a:solidFill>
              </a:rPr>
              <a:t>Овальный Зал Библиотеки Иностранной Литературы Москва</a:t>
            </a:r>
          </a:p>
        </p:txBody>
      </p:sp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619250" y="188913"/>
            <a:ext cx="7273925" cy="5832475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08175" y="836613"/>
            <a:ext cx="6840538" cy="4929187"/>
          </a:xfrm>
        </p:spPr>
        <p:txBody>
          <a:bodyPr/>
          <a:lstStyle/>
          <a:p>
            <a:pPr indent="444500"/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       Изумительные библиотеки со всего света, как исторические, так и современные, передают историю и культуру разных эпох.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 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     В некоторых из этих библиотек даже трудно сконцентрироваться на чтении – слишком уж прекрасны окружающие вас стены, и взгляд так и норовит ускользнуть со страниц читаемой книги, чтобы полюбоваться ими.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endParaRPr lang="ru-RU" sz="2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Текст 4"/>
          <p:cNvSpPr>
            <a:spLocks noGrp="1"/>
          </p:cNvSpPr>
          <p:nvPr>
            <p:ph type="body" sz="half" idx="2"/>
          </p:nvPr>
        </p:nvSpPr>
        <p:spPr>
          <a:xfrm>
            <a:off x="1763713" y="5734050"/>
            <a:ext cx="7027862" cy="865188"/>
          </a:xfrm>
        </p:spPr>
        <p:txBody>
          <a:bodyPr/>
          <a:lstStyle/>
          <a:p>
            <a:r>
              <a:rPr lang="ru-RU" sz="2400" smtClean="0">
                <a:latin typeface="Times New Roman" pitchFamily="18" charset="0"/>
              </a:rPr>
              <a:t>Библиотека «</a:t>
            </a:r>
            <a:r>
              <a:rPr lang="en-US" sz="2400" smtClean="0">
                <a:latin typeface="Times New Roman" pitchFamily="18" charset="0"/>
              </a:rPr>
              <a:t>University Club Library», </a:t>
            </a:r>
            <a:r>
              <a:rPr lang="ru-RU" sz="2400" smtClean="0">
                <a:latin typeface="Times New Roman" pitchFamily="18" charset="0"/>
              </a:rPr>
              <a:t>Нью-Йорк, США. (</a:t>
            </a:r>
            <a:r>
              <a:rPr lang="en-US" sz="2400" smtClean="0">
                <a:latin typeface="Times New Roman" pitchFamily="18" charset="0"/>
              </a:rPr>
              <a:t>Peter Bond)</a:t>
            </a:r>
            <a:endParaRPr lang="ru-RU" sz="2400" smtClean="0">
              <a:latin typeface="Times New Roman" pitchFamily="18" charset="0"/>
            </a:endParaRP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l="5528" r="5528"/>
          <a:stretch>
            <a:fillRect/>
          </a:stretch>
        </p:blipFill>
        <p:spPr>
          <a:xfrm>
            <a:off x="1476375" y="260350"/>
            <a:ext cx="7488238" cy="5472113"/>
          </a:xfr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4"/>
          <p:cNvSpPr>
            <a:spLocks noGrp="1"/>
          </p:cNvSpPr>
          <p:nvPr>
            <p:ph type="title"/>
          </p:nvPr>
        </p:nvSpPr>
        <p:spPr>
          <a:xfrm>
            <a:off x="1652588" y="5516563"/>
            <a:ext cx="7491412" cy="1143000"/>
          </a:xfrm>
        </p:spPr>
        <p:txBody>
          <a:bodyPr/>
          <a:lstStyle/>
          <a:p>
            <a:r>
              <a:rPr lang="ru-RU" sz="2800" b="1" smtClean="0">
                <a:solidFill>
                  <a:schemeClr val="tx1"/>
                </a:solidFill>
              </a:rPr>
              <a:t>Библиотека канадского парламента, Оттава, Канада. (James Gillard)</a:t>
            </a:r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3350" y="188913"/>
            <a:ext cx="7561263" cy="5184775"/>
          </a:xfr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76375" y="260350"/>
            <a:ext cx="7416800" cy="5616575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21506" name="Заголовок 5"/>
          <p:cNvSpPr>
            <a:spLocks noGrp="1"/>
          </p:cNvSpPr>
          <p:nvPr>
            <p:ph type="title"/>
          </p:nvPr>
        </p:nvSpPr>
        <p:spPr>
          <a:xfrm>
            <a:off x="1500188" y="5805488"/>
            <a:ext cx="7491412" cy="1052512"/>
          </a:xfrm>
        </p:spPr>
        <p:txBody>
          <a:bodyPr/>
          <a:lstStyle/>
          <a:p>
            <a:r>
              <a:rPr lang="ru-RU" sz="2800" b="1" smtClean="0">
                <a:solidFill>
                  <a:schemeClr val="tx1"/>
                </a:solidFill>
              </a:rPr>
              <a:t>Библиотека редких книг и манускриптов Йельского университета. (Lauren Manning)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31913" y="260350"/>
            <a:ext cx="7632700" cy="5832475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5" name="Прямоугольник 4"/>
          <p:cNvSpPr/>
          <p:nvPr/>
        </p:nvSpPr>
        <p:spPr>
          <a:xfrm>
            <a:off x="1547813" y="6216650"/>
            <a:ext cx="7596187" cy="36671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/>
            <a:r>
              <a:rPr lang="ru-RU" b="1"/>
              <a:t>Юридическая библиотека штата Айова, США. (Tani Livengood)</a:t>
            </a: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9.11.14"/>
  <p:tag name="AS_TITLE" val="Aspose.Slides for .NET 4.0 Client Profile"/>
  <p:tag name="AS_VERSION" val="19.11"/>
</p:tagLst>
</file>

<file path=ppt/theme/theme1.xml><?xml version="1.0" encoding="utf-8"?>
<a:theme xmlns:a="http://schemas.openxmlformats.org/drawingml/2006/main" name="Reporting Progress or Status">
  <a:themeElements>
    <a:clrScheme name="Тема Office 1">
      <a:dk1>
        <a:srgbClr val="333300"/>
      </a:dk1>
      <a:lt1>
        <a:srgbClr val="FFFFFF"/>
      </a:lt1>
      <a:dk2>
        <a:srgbClr val="000000"/>
      </a:dk2>
      <a:lt2>
        <a:srgbClr val="969696"/>
      </a:lt2>
      <a:accent1>
        <a:srgbClr val="E5D58A"/>
      </a:accent1>
      <a:accent2>
        <a:srgbClr val="CCCC00"/>
      </a:accent2>
      <a:accent3>
        <a:srgbClr val="FFFFFF"/>
      </a:accent3>
      <a:accent4>
        <a:srgbClr val="2A2A00"/>
      </a:accent4>
      <a:accent5>
        <a:srgbClr val="F0E7C4"/>
      </a:accent5>
      <a:accent6>
        <a:srgbClr val="B9B900"/>
      </a:accent6>
      <a:hlink>
        <a:srgbClr val="999933"/>
      </a:hlink>
      <a:folHlink>
        <a:srgbClr val="666633"/>
      </a:folHlink>
    </a:clrScheme>
    <a:fontScheme name="Тема Office">
      <a:majorFont>
        <a:latin typeface="Times New Roman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Тема Office 1">
        <a:dk1>
          <a:srgbClr val="333300"/>
        </a:dk1>
        <a:lt1>
          <a:srgbClr val="FFFFFF"/>
        </a:lt1>
        <a:dk2>
          <a:srgbClr val="000000"/>
        </a:dk2>
        <a:lt2>
          <a:srgbClr val="969696"/>
        </a:lt2>
        <a:accent1>
          <a:srgbClr val="E5D58A"/>
        </a:accent1>
        <a:accent2>
          <a:srgbClr val="CCCC00"/>
        </a:accent2>
        <a:accent3>
          <a:srgbClr val="FFFFFF"/>
        </a:accent3>
        <a:accent4>
          <a:srgbClr val="2A2A00"/>
        </a:accent4>
        <a:accent5>
          <a:srgbClr val="F0E7C4"/>
        </a:accent5>
        <a:accent6>
          <a:srgbClr val="B9B900"/>
        </a:accent6>
        <a:hlink>
          <a:srgbClr val="999933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8EA1C0"/>
        </a:lt1>
        <a:dk2>
          <a:srgbClr val="FFFFFF"/>
        </a:dk2>
        <a:lt2>
          <a:srgbClr val="5F5F5F"/>
        </a:lt2>
        <a:accent1>
          <a:srgbClr val="B6CDDE"/>
        </a:accent1>
        <a:accent2>
          <a:srgbClr val="8A7CA2"/>
        </a:accent2>
        <a:accent3>
          <a:srgbClr val="C6CDDC"/>
        </a:accent3>
        <a:accent4>
          <a:srgbClr val="000000"/>
        </a:accent4>
        <a:accent5>
          <a:srgbClr val="D7E3EC"/>
        </a:accent5>
        <a:accent6>
          <a:srgbClr val="7D7092"/>
        </a:accent6>
        <a:hlink>
          <a:srgbClr val="336699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333300"/>
        </a:dk1>
        <a:lt1>
          <a:srgbClr val="FFFFFF"/>
        </a:lt1>
        <a:dk2>
          <a:srgbClr val="000000"/>
        </a:dk2>
        <a:lt2>
          <a:srgbClr val="969696"/>
        </a:lt2>
        <a:accent1>
          <a:srgbClr val="EAEAEA"/>
        </a:accent1>
        <a:accent2>
          <a:srgbClr val="969696"/>
        </a:accent2>
        <a:accent3>
          <a:srgbClr val="FFFFFF"/>
        </a:accent3>
        <a:accent4>
          <a:srgbClr val="2A2A00"/>
        </a:accent4>
        <a:accent5>
          <a:srgbClr val="F3F3F3"/>
        </a:accent5>
        <a:accent6>
          <a:srgbClr val="878787"/>
        </a:accent6>
        <a:hlink>
          <a:srgbClr val="5F5F5F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Reporting Progress or Status</Template>
  <TotalTime>292</TotalTime>
  <Words>757</Words>
  <Application>Microsoft Office PowerPoint</Application>
  <PresentationFormat>Экран (4:3)</PresentationFormat>
  <Paragraphs>57</Paragraphs>
  <Slides>47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3" baseType="lpstr">
      <vt:lpstr>Arial</vt:lpstr>
      <vt:lpstr>Calibri</vt:lpstr>
      <vt:lpstr>Georgia</vt:lpstr>
      <vt:lpstr>Times New Roman</vt:lpstr>
      <vt:lpstr>Wingdings</vt:lpstr>
      <vt:lpstr>Reporting Progress or Status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Изумительные библиотеки со всего света, как исторические, так и современные, передают историю и культуру разных эпох.        В некоторых из этих библиотек даже трудно сконцентрироваться на чтении – слишком уж прекрасны окружающие вас стены, и взгляд так и норовит ускользнуть со страниц читаемой книги, чтобы полюбоваться ими.   </vt:lpstr>
      <vt:lpstr>Презентация PowerPoint</vt:lpstr>
      <vt:lpstr>Библиотека канадского парламента, Оттава, Канада. (James Gillard)</vt:lpstr>
      <vt:lpstr>Библиотека редких книг и манускриптов Йельского университета. (Lauren Manning)</vt:lpstr>
      <vt:lpstr>Презентация PowerPoint</vt:lpstr>
      <vt:lpstr>Библиотека Вашингтонского университета, Сиэтл, штат Вашингтон. (Sam)</vt:lpstr>
      <vt:lpstr>Библиотека аббатства Адмонт, Австрия. (Ognipensierovo)</vt:lpstr>
      <vt:lpstr>Библиотека в монастыре Эль Реал, Эскориал, Мадрид, Испания.</vt:lpstr>
      <vt:lpstr>Португальская библиотека в Рио-де-Жанейро, Бразилия</vt:lpstr>
      <vt:lpstr>Национальная библиотека Финляндии в Хельсинки</vt:lpstr>
      <vt:lpstr>Библиотека Митчелла, Сидней, Австралия</vt:lpstr>
      <vt:lpstr>Библиотека редких книг имени Томаса Фиера в Университете Торонто, Канада.</vt:lpstr>
      <vt:lpstr>Библиотека имени Джорджа Пибоди, Балтимор, штат Мэриленд</vt:lpstr>
      <vt:lpstr>Теологический зал библиотеки Страговского монастыря, Прага, Чехия</vt:lpstr>
      <vt:lpstr>Библиотека Тринити-колледжа в Университете Дублина</vt:lpstr>
      <vt:lpstr>Библиотека Кирби, колледж Лафайет, Истон, штат Пенсильвания, США</vt:lpstr>
      <vt:lpstr>Библиотека Кирби, колледж Лафайет, Истон, штат Пенсильвания, США</vt:lpstr>
      <vt:lpstr>      Библиотека Конгресса, Вашингтон, округ Колумбия. Это национальная библиотека США и самое старое федеральное учреждение в США (1800 г.). Библиотека находится в трех зданиях, это крупнейшая библиотека в мире по количеству полок и числу книг (22,19 миллионов)</vt:lpstr>
      <vt:lpstr>Национальная библиотека Белоруссии в Минске. Основана 15 сентября 1922 года. Здесь хранится крупнейшая библиотека печатных изданий страны и третья крупнейшая коллекция книг России за пределами ее территории</vt:lpstr>
      <vt:lpstr>Сейчас минская библиотека находится в новом 72-метровом здании в Минске. В здании 22 этажа, его завершили в январе 2006 года. Оно вмещает в себя 2000 читателей и имеет конференц-зал на 500 мест</vt:lpstr>
      <vt:lpstr> Библиотека монастыря святого Галла в Швейцарии. Библиотеку основал святой Отмар, основатель монастыря святого Галла. Это самая древняя библиотека Швейцарии и одна из самых ранних и важных монастырских библиотек в мире.</vt:lpstr>
      <vt:lpstr>Библиотека хранит 2100 рукописей, датируемых VIII – XV вв., 1650 первопечатных книг (напечатанных до 1500 г.) и старые печатные книги. Всего в библиотеке около 160 000 томов. К примеру, здесь хранится манускрипт «Песнь о Нибелунгах»</vt:lpstr>
      <vt:lpstr>Читальный зал библиотеки Грацского университета имени Карла и Франца в Австрии.</vt:lpstr>
      <vt:lpstr> Библиотека Гейзеля, Калифорнийский университет, Сан-Диего. Библиотека Гейзеля – главная библиотека Калифорнийского университета в Сан-Диего. Здесь находится 4 из 6 библиотек кампуса.</vt:lpstr>
      <vt:lpstr>Здание названо в честь Одри и Теодора Сьюз Гейзеля (известного как доктор Сьюз) за их щедрый вклад в библиотеку и желание улучшать грамотность населения</vt:lpstr>
      <vt:lpstr> Библиотека Делфтского технического университета, Южная Голландия, Нидерланды. Построенная в 1997 году библиотека была создана по дизайнам архитектурного бюро «Mecanoo». Она находится за внутренним двором университета. Крыша библиотеки покрыта травой, которая служит природным изоляционным материалом.</vt:lpstr>
      <vt:lpstr>Сооружение поднимается от земли с одной стороны, так что можно подняться на само здание. Здание увенчано стальным конусом, что придает ему уникальную форму</vt:lpstr>
      <vt:lpstr>Стокгольмская общественная библиотека, Швеция. Стокгольмская библиотека представляет собой круглое здание, созданное шведским архитектором Гуннаром Асплундом. Ее подготовили в 1918 году. Строительство началось в 1924 году, а завершили ее в 1928 году. Это одно из самых примечательных зданий в Стокгольме. Это была первая библиотека в Швеции, где приняли открытые полки.</vt:lpstr>
      <vt:lpstr>      Библиотека Александрина – главная библиотека и культурный центр на берегу Средиземного моря в египетском городе Александрия.</vt:lpstr>
      <vt:lpstr> Это – дань уважения знаменитой Александрийской библиотеке, утраченной в античности, а также попытка воссоздать нечто подобное</vt:lpstr>
      <vt:lpstr>Читальный зал Британского музея в Лондоне. Читальный зал находится в Большом дворе Британского музея</vt:lpstr>
      <vt:lpstr>В 1997 году библиотека переехала в новое здание в Сент-Панкрас, Лондон, однако читальный зал остался там же, в Британском музее.</vt:lpstr>
      <vt:lpstr> Библиотека Университета Софии в Болгарии</vt:lpstr>
      <vt:lpstr> Общественная библиотека Сиэтла, штат Вашингтон, США. 11-этажное здание из стекла и стали открылось в центре Сиэтла 23 мая 2004 года</vt:lpstr>
      <vt:lpstr> Библиотека, занимающая площадь в 34 000 м² вмещает около 1,45 миллиона книг и других материалов, имеет подземную парковку на 143 автомобиля, а также 400 компьютеров. В первый год библиотеку посетили более 2 миллионов человек</vt:lpstr>
      <vt:lpstr>Библиотека Жуанина Коимбрского университета в Португалии</vt:lpstr>
      <vt:lpstr> Библиотека Жуанина находится в Коимбрском университете, построенном в 18 веке, во время правления португальского короля Жуана V (библиотека названа в его честь)</vt:lpstr>
      <vt:lpstr>Библиотека расположена в верхней части университета, рядом с башней</vt:lpstr>
      <vt:lpstr>Общественная библиотека Ванкувера, Британская Колумбия, Канада</vt:lpstr>
      <vt:lpstr>Общественная библиотека Ванкувера, Британская Колумбия, Канада</vt:lpstr>
      <vt:lpstr>Общественная библиотека Ванкувера, Британская Колумбия, Канада</vt:lpstr>
      <vt:lpstr>Санкт Петербург. Российская национальная библиотека</vt:lpstr>
      <vt:lpstr>Овальный Зал Библиотеки Иностранной Литературы Москва</vt:lpstr>
    </vt:vector>
  </TitlesOfParts>
  <Manager>lusana.ru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lusana.ru</dc:title>
  <dc:subject>lusana.ru</dc:subject>
  <dc:creator>lusana.ru</dc:creator>
  <dc:description>lusana.ru</dc:description>
  <cp:lastModifiedBy>Andreevs_Family</cp:lastModifiedBy>
  <cp:revision>38</cp:revision>
  <cp:lastPrinted>1601-01-01T00:00:00Z</cp:lastPrinted>
  <dcterms:created xsi:type="dcterms:W3CDTF">2012-03-14T13:58:49Z</dcterms:created>
  <dcterms:modified xsi:type="dcterms:W3CDTF">2021-12-01T13:00:39Z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CID">
    <vt:i4>1049</vt:i4>
  </property>
  <property fmtid="{D5CDD505-2E9C-101B-9397-08002B2CF9AE}" pid="3" name="Version">
    <vt:i4>4</vt:i4>
  </property>
</Properties>
</file>